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9" r:id="rId4"/>
    <p:sldMasterId id="2147483872" r:id="rId5"/>
  </p:sldMasterIdLst>
  <p:notesMasterIdLst>
    <p:notesMasterId r:id="rId49"/>
  </p:notesMasterIdLst>
  <p:sldIdLst>
    <p:sldId id="391" r:id="rId6"/>
    <p:sldId id="272" r:id="rId7"/>
    <p:sldId id="281" r:id="rId8"/>
    <p:sldId id="282" r:id="rId9"/>
    <p:sldId id="280" r:id="rId10"/>
    <p:sldId id="284" r:id="rId11"/>
    <p:sldId id="286" r:id="rId12"/>
    <p:sldId id="287" r:id="rId13"/>
    <p:sldId id="326" r:id="rId14"/>
    <p:sldId id="307" r:id="rId15"/>
    <p:sldId id="308" r:id="rId16"/>
    <p:sldId id="309" r:id="rId17"/>
    <p:sldId id="270" r:id="rId18"/>
    <p:sldId id="289" r:id="rId19"/>
    <p:sldId id="290" r:id="rId20"/>
    <p:sldId id="291" r:id="rId21"/>
    <p:sldId id="394" r:id="rId22"/>
    <p:sldId id="292" r:id="rId23"/>
    <p:sldId id="320" r:id="rId24"/>
    <p:sldId id="327" r:id="rId25"/>
    <p:sldId id="318" r:id="rId26"/>
    <p:sldId id="315" r:id="rId27"/>
    <p:sldId id="392" r:id="rId28"/>
    <p:sldId id="389" r:id="rId29"/>
    <p:sldId id="295" r:id="rId30"/>
    <p:sldId id="296" r:id="rId31"/>
    <p:sldId id="297" r:id="rId32"/>
    <p:sldId id="298" r:id="rId33"/>
    <p:sldId id="299" r:id="rId34"/>
    <p:sldId id="300" r:id="rId35"/>
    <p:sldId id="301" r:id="rId36"/>
    <p:sldId id="329" r:id="rId37"/>
    <p:sldId id="330" r:id="rId38"/>
    <p:sldId id="322" r:id="rId39"/>
    <p:sldId id="323" r:id="rId40"/>
    <p:sldId id="324" r:id="rId41"/>
    <p:sldId id="325" r:id="rId42"/>
    <p:sldId id="304" r:id="rId43"/>
    <p:sldId id="305" r:id="rId44"/>
    <p:sldId id="302" r:id="rId45"/>
    <p:sldId id="303" r:id="rId46"/>
    <p:sldId id="306" r:id="rId47"/>
    <p:sldId id="26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F03D"/>
    <a:srgbClr val="5763AD"/>
    <a:srgbClr val="898989"/>
    <a:srgbClr val="3A552A"/>
    <a:srgbClr val="3A2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A6229-7968-4003-BFA4-53D2673E8608}" v="35" dt="2023-11-06T21:31:36.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77" d="100"/>
          <a:sy n="77" d="100"/>
        </p:scale>
        <p:origin x="120" y="15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0224-0EE7-47DD-B074-ECF4EA598D75}"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D5AE2-E576-46D7-A1A5-1815E4A31342}" type="slidenum">
              <a:rPr lang="en-US" smtClean="0"/>
              <a:t>‹#›</a:t>
            </a:fld>
            <a:endParaRPr lang="en-US"/>
          </a:p>
        </p:txBody>
      </p:sp>
    </p:spTree>
    <p:extLst>
      <p:ext uri="{BB962C8B-B14F-4D97-AF65-F5344CB8AC3E}">
        <p14:creationId xmlns:p14="http://schemas.microsoft.com/office/powerpoint/2010/main" val="313721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11/7/2023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31791017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11/7/2023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1859794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11/7/2023</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8580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a:t>Click to edit Master title style</a:t>
            </a:r>
            <a:endParaRPr lang="en-US" dirty="0"/>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6384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1450D0-89BE-D947-B92B-A67EBF5A2FF4}"/>
              </a:ext>
            </a:extLst>
          </p:cNvPr>
          <p:cNvSpPr>
            <a:spLocks noGrp="1"/>
          </p:cNvSpPr>
          <p:nvPr>
            <p:ph type="ftr" sz="quarter" idx="11"/>
          </p:nvPr>
        </p:nvSpPr>
        <p:spPr/>
        <p:txBody>
          <a:bodyPr/>
          <a:lstStyle/>
          <a:p>
            <a:r>
              <a:rPr lang="en-US" err="1"/>
              <a:t>drought.unl.edu</a:t>
            </a:r>
            <a:endParaRPr lang="en-US"/>
          </a:p>
        </p:txBody>
      </p:sp>
      <p:sp>
        <p:nvSpPr>
          <p:cNvPr id="5" name="Slide Number Placeholder 4">
            <a:extLst>
              <a:ext uri="{FF2B5EF4-FFF2-40B4-BE49-F238E27FC236}">
                <a16:creationId xmlns:a16="http://schemas.microsoft.com/office/drawing/2014/main" id="{9D80FD75-E4D8-8740-9E37-37F795D86321}"/>
              </a:ext>
            </a:extLst>
          </p:cNvPr>
          <p:cNvSpPr>
            <a:spLocks noGrp="1"/>
          </p:cNvSpPr>
          <p:nvPr>
            <p:ph type="sldNum" sz="quarter" idx="12"/>
          </p:nvPr>
        </p:nvSpPr>
        <p:spPr/>
        <p:txBody>
          <a:bodyPr/>
          <a:lstStyle/>
          <a:p>
            <a:fld id="{E8EE9A75-130F-C44A-9E8E-A8F034039146}" type="slidenum">
              <a:rPr lang="en-US" smtClean="0"/>
              <a:t>‹#›</a:t>
            </a:fld>
            <a:endParaRPr lang="en-US"/>
          </a:p>
        </p:txBody>
      </p:sp>
      <p:sp>
        <p:nvSpPr>
          <p:cNvPr id="9" name="Title 1">
            <a:extLst>
              <a:ext uri="{FF2B5EF4-FFF2-40B4-BE49-F238E27FC236}">
                <a16:creationId xmlns:a16="http://schemas.microsoft.com/office/drawing/2014/main" id="{06F05D88-ECB0-C84F-BAE7-B76C56B56638}"/>
              </a:ext>
            </a:extLst>
          </p:cNvPr>
          <p:cNvSpPr>
            <a:spLocks noGrp="1"/>
          </p:cNvSpPr>
          <p:nvPr>
            <p:ph type="title"/>
          </p:nvPr>
        </p:nvSpPr>
        <p:spPr>
          <a:xfrm>
            <a:off x="2604052" y="365125"/>
            <a:ext cx="8749748"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D7B41BEF-E450-DE4A-A5D7-054D80ACC84D}"/>
              </a:ext>
            </a:extLst>
          </p:cNvPr>
          <p:cNvSpPr>
            <a:spLocks noGrp="1"/>
          </p:cNvSpPr>
          <p:nvPr>
            <p:ph idx="1"/>
          </p:nvPr>
        </p:nvSpPr>
        <p:spPr>
          <a:xfrm>
            <a:off x="2604052" y="1825625"/>
            <a:ext cx="874974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03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5AB8-7FD4-134B-A717-50A20B2DB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13FED-2388-4040-B989-6C7DA1D201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6698939-88C3-EA44-BC6E-7D7CDF455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F1FDF-DEBC-CC4E-B367-B44205293007}"/>
              </a:ext>
            </a:extLst>
          </p:cNvPr>
          <p:cNvSpPr>
            <a:spLocks noGrp="1"/>
          </p:cNvSpPr>
          <p:nvPr>
            <p:ph type="sldNum" sz="quarter" idx="12"/>
          </p:nvPr>
        </p:nvSpPr>
        <p:spPr/>
        <p:txBody>
          <a:bodyPr/>
          <a:lstStyle/>
          <a:p>
            <a:fld id="{E8EE9A75-130F-C44A-9E8E-A8F034039146}" type="slidenum">
              <a:rPr lang="en-US" smtClean="0"/>
              <a:t>‹#›</a:t>
            </a:fld>
            <a:endParaRPr lang="en-US"/>
          </a:p>
        </p:txBody>
      </p:sp>
    </p:spTree>
    <p:extLst>
      <p:ext uri="{BB962C8B-B14F-4D97-AF65-F5344CB8AC3E}">
        <p14:creationId xmlns:p14="http://schemas.microsoft.com/office/powerpoint/2010/main" val="3395485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EEDE-877F-2243-ADA4-AAA32B25D6B4}"/>
              </a:ext>
            </a:extLst>
          </p:cNvPr>
          <p:cNvSpPr>
            <a:spLocks noGrp="1"/>
          </p:cNvSpPr>
          <p:nvPr>
            <p:ph type="ctrTitle"/>
          </p:nvPr>
        </p:nvSpPr>
        <p:spPr>
          <a:xfrm>
            <a:off x="2569028"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C40D27-BCCE-F94A-B7BA-409AB60BF7B5}"/>
              </a:ext>
            </a:extLst>
          </p:cNvPr>
          <p:cNvSpPr>
            <a:spLocks noGrp="1"/>
          </p:cNvSpPr>
          <p:nvPr>
            <p:ph type="subTitle" idx="1"/>
          </p:nvPr>
        </p:nvSpPr>
        <p:spPr>
          <a:xfrm>
            <a:off x="256902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6FC5CD6-862B-4442-8168-DF893766F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71344-9C9F-124C-A5D9-1FFCFF733574}"/>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1189365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5FBB-3560-E648-BEAF-448F39847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6E55A-8BBD-8D4D-BCFE-F792B78331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4D0E98D-DF6B-1C45-BEFC-1CFDF8BFE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6C0-CBE9-A94F-BF22-E6E8FB21DB11}"/>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16625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671F-2115-FD4D-9663-FE196E1E083E}"/>
              </a:ext>
            </a:extLst>
          </p:cNvPr>
          <p:cNvSpPr>
            <a:spLocks noGrp="1"/>
          </p:cNvSpPr>
          <p:nvPr>
            <p:ph type="title"/>
          </p:nvPr>
        </p:nvSpPr>
        <p:spPr>
          <a:xfrm>
            <a:off x="2509396"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0C19A7-5A59-4F41-8D65-DCD54D51CF87}"/>
              </a:ext>
            </a:extLst>
          </p:cNvPr>
          <p:cNvSpPr>
            <a:spLocks noGrp="1"/>
          </p:cNvSpPr>
          <p:nvPr>
            <p:ph type="body" idx="1"/>
          </p:nvPr>
        </p:nvSpPr>
        <p:spPr>
          <a:xfrm>
            <a:off x="250939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8B19BAE-1236-6749-9C58-499365D45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88DAC-34C6-9745-99E4-BB1EB5D5D635}"/>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67440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61F5-5DD2-264F-BFAE-627CFAAF0F3F}"/>
              </a:ext>
            </a:extLst>
          </p:cNvPr>
          <p:cNvSpPr>
            <a:spLocks noGrp="1"/>
          </p:cNvSpPr>
          <p:nvPr>
            <p:ph type="title"/>
          </p:nvPr>
        </p:nvSpPr>
        <p:spPr>
          <a:xfrm>
            <a:off x="3778526" y="365125"/>
            <a:ext cx="8749748"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C31F7E6-4CFA-044B-850B-76C5E449A4C1}"/>
              </a:ext>
            </a:extLst>
          </p:cNvPr>
          <p:cNvSpPr>
            <a:spLocks noGrp="1"/>
          </p:cNvSpPr>
          <p:nvPr>
            <p:ph sz="half" idx="1"/>
          </p:nvPr>
        </p:nvSpPr>
        <p:spPr>
          <a:xfrm>
            <a:off x="20126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2DA464-A529-DC4F-8D20-0864EDC76934}"/>
              </a:ext>
            </a:extLst>
          </p:cNvPr>
          <p:cNvSpPr>
            <a:spLocks noGrp="1"/>
          </p:cNvSpPr>
          <p:nvPr>
            <p:ph sz="half" idx="2"/>
          </p:nvPr>
        </p:nvSpPr>
        <p:spPr>
          <a:xfrm>
            <a:off x="73466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85C3E2-9809-EB42-94A8-5E88B240A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534C8-A17C-FF45-BA34-3509758FECB5}"/>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839905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11/7/2023</a:t>
            </a:fld>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090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837A-F06A-C944-A404-02BB7F34F264}"/>
              </a:ext>
            </a:extLst>
          </p:cNvPr>
          <p:cNvSpPr>
            <a:spLocks noGrp="1"/>
          </p:cNvSpPr>
          <p:nvPr>
            <p:ph type="title"/>
          </p:nvPr>
        </p:nvSpPr>
        <p:spPr>
          <a:xfrm>
            <a:off x="2063572"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10937C-DD37-EC4F-9C79-B4DDB98A3BAD}"/>
              </a:ext>
            </a:extLst>
          </p:cNvPr>
          <p:cNvSpPr>
            <a:spLocks noGrp="1"/>
          </p:cNvSpPr>
          <p:nvPr>
            <p:ph type="body" idx="1"/>
          </p:nvPr>
        </p:nvSpPr>
        <p:spPr>
          <a:xfrm>
            <a:off x="20635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54838-D765-8A4E-9C54-1CEA53A3034C}"/>
              </a:ext>
            </a:extLst>
          </p:cNvPr>
          <p:cNvSpPr>
            <a:spLocks noGrp="1"/>
          </p:cNvSpPr>
          <p:nvPr>
            <p:ph sz="half" idx="2"/>
          </p:nvPr>
        </p:nvSpPr>
        <p:spPr>
          <a:xfrm>
            <a:off x="206357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8712D0-7266-C740-8513-D457AE784C4D}"/>
              </a:ext>
            </a:extLst>
          </p:cNvPr>
          <p:cNvSpPr>
            <a:spLocks noGrp="1"/>
          </p:cNvSpPr>
          <p:nvPr>
            <p:ph type="body" sz="quarter" idx="3"/>
          </p:nvPr>
        </p:nvSpPr>
        <p:spPr>
          <a:xfrm>
            <a:off x="739598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873CE8-FF1D-3C4F-9D96-DB2EE5DBE20F}"/>
              </a:ext>
            </a:extLst>
          </p:cNvPr>
          <p:cNvSpPr>
            <a:spLocks noGrp="1"/>
          </p:cNvSpPr>
          <p:nvPr>
            <p:ph sz="quarter" idx="4"/>
          </p:nvPr>
        </p:nvSpPr>
        <p:spPr>
          <a:xfrm>
            <a:off x="739598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956FBF0-0EE5-B741-AFB5-48D04402D2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E10C1D-1E06-1246-8AEA-BD1D6B7C14BA}"/>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2957153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4D87-F025-BC41-915C-E213D69E445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F74415C-FA9B-AE40-BE38-10AB1EDF9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152203-A430-E149-A2A7-CD8A777A60BC}"/>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1842540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545AB6-CE8B-E147-90BF-298263F94B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1F8C0-BB81-9D4A-972F-5D0618E1DF18}"/>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2176998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940A-63A4-F641-B76E-236D8DF357EF}"/>
              </a:ext>
            </a:extLst>
          </p:cNvPr>
          <p:cNvSpPr>
            <a:spLocks noGrp="1"/>
          </p:cNvSpPr>
          <p:nvPr>
            <p:ph type="title"/>
          </p:nvPr>
        </p:nvSpPr>
        <p:spPr>
          <a:xfrm>
            <a:off x="2163763"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DD137-BA39-DF4C-B8D2-FD524F228B4C}"/>
              </a:ext>
            </a:extLst>
          </p:cNvPr>
          <p:cNvSpPr>
            <a:spLocks noGrp="1"/>
          </p:cNvSpPr>
          <p:nvPr>
            <p:ph idx="1"/>
          </p:nvPr>
        </p:nvSpPr>
        <p:spPr>
          <a:xfrm>
            <a:off x="650716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6CCE64-B598-DF49-AF0C-31BED84C5558}"/>
              </a:ext>
            </a:extLst>
          </p:cNvPr>
          <p:cNvSpPr>
            <a:spLocks noGrp="1"/>
          </p:cNvSpPr>
          <p:nvPr>
            <p:ph type="body" sz="half" idx="2"/>
          </p:nvPr>
        </p:nvSpPr>
        <p:spPr>
          <a:xfrm>
            <a:off x="21637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F62F313-FDFC-3140-9A59-969CB61C5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2C85D-F7BE-3F40-A60B-0A34C90DDF47}"/>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2554096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07BB-2635-6946-BFD4-A673DE031959}"/>
              </a:ext>
            </a:extLst>
          </p:cNvPr>
          <p:cNvSpPr>
            <a:spLocks noGrp="1"/>
          </p:cNvSpPr>
          <p:nvPr>
            <p:ph type="title"/>
          </p:nvPr>
        </p:nvSpPr>
        <p:spPr>
          <a:xfrm>
            <a:off x="234545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071C2-C08B-8F47-BF02-4BE7685DD8B8}"/>
              </a:ext>
            </a:extLst>
          </p:cNvPr>
          <p:cNvSpPr>
            <a:spLocks noGrp="1"/>
          </p:cNvSpPr>
          <p:nvPr>
            <p:ph type="pic" idx="1"/>
          </p:nvPr>
        </p:nvSpPr>
        <p:spPr>
          <a:xfrm>
            <a:off x="668885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FDD6EC-7B4A-954F-9493-A103DB3FFEE3}"/>
              </a:ext>
            </a:extLst>
          </p:cNvPr>
          <p:cNvSpPr>
            <a:spLocks noGrp="1"/>
          </p:cNvSpPr>
          <p:nvPr>
            <p:ph type="body" sz="half" idx="2"/>
          </p:nvPr>
        </p:nvSpPr>
        <p:spPr>
          <a:xfrm>
            <a:off x="234545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2AC702D-2502-5A44-9B47-5443CF4FE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F969-57D9-8747-BF6B-696E09E1169D}"/>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063505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DC45-452E-E54A-A337-134E2A116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BDFD7-3311-0B41-8F7C-F4E1CBBD87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AF8F0C9-4AFF-0549-BF66-929EFA3CD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ABE24-CCEC-7846-AD5B-8DB442D47755}"/>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939614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3DEC8B-6796-FC4C-98FE-68DA594E2B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DD168D-3A41-744C-905F-71F60D950E07}"/>
              </a:ext>
            </a:extLst>
          </p:cNvPr>
          <p:cNvSpPr>
            <a:spLocks noGrp="1"/>
          </p:cNvSpPr>
          <p:nvPr>
            <p:ph type="body" orient="vert" idx="1"/>
          </p:nvPr>
        </p:nvSpPr>
        <p:spPr>
          <a:xfrm>
            <a:off x="2399440" y="365125"/>
            <a:ext cx="617305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F88C67-7229-904C-A31E-A03F7BA42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FA5C5-DC6D-A840-B387-95658CD80476}"/>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9276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11/7/2023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11/7/2023</a:t>
            </a:fld>
            <a:endParaRPr lang="en-US"/>
          </a:p>
        </p:txBody>
      </p:sp>
      <p:sp>
        <p:nvSpPr>
          <p:cNvPr id="6" name="Footer Placeholder 5"/>
          <p:cNvSpPr>
            <a:spLocks noGrp="1"/>
          </p:cNvSpPr>
          <p:nvPr>
            <p:ph type="ftr" sz="quarter" idx="11"/>
          </p:nvPr>
        </p:nvSpPr>
        <p:spPr/>
        <p:txBody>
          <a:body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1578713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11/7/2023</a:t>
            </a:fld>
            <a:endParaRPr lang="en-US"/>
          </a:p>
        </p:txBody>
      </p:sp>
      <p:sp>
        <p:nvSpPr>
          <p:cNvPr id="8" name="Footer Placeholder 7"/>
          <p:cNvSpPr>
            <a:spLocks noGrp="1"/>
          </p:cNvSpPr>
          <p:nvPr>
            <p:ph type="ftr" sz="quarter" idx="11"/>
          </p:nvPr>
        </p:nvSpPr>
        <p:spPr/>
        <p:txBody>
          <a:body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94240389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11/7/2023</a:t>
            </a:fld>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1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11/7/2023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96842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11/7/2023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78891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11/7/2023</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88447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png"/><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11/7/2023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159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649"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54AA4-69DD-0D4E-8A32-E2E8B26E26E9}"/>
              </a:ext>
            </a:extLst>
          </p:cNvPr>
          <p:cNvSpPr>
            <a:spLocks noGrp="1"/>
          </p:cNvSpPr>
          <p:nvPr>
            <p:ph type="title"/>
          </p:nvPr>
        </p:nvSpPr>
        <p:spPr>
          <a:xfrm>
            <a:off x="2604052" y="365125"/>
            <a:ext cx="874974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D8531B-41BC-E24F-96F5-A3E28BAFCD47}"/>
              </a:ext>
            </a:extLst>
          </p:cNvPr>
          <p:cNvSpPr>
            <a:spLocks noGrp="1"/>
          </p:cNvSpPr>
          <p:nvPr>
            <p:ph type="body" idx="1"/>
          </p:nvPr>
        </p:nvSpPr>
        <p:spPr>
          <a:xfrm>
            <a:off x="2604052" y="1825625"/>
            <a:ext cx="87497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45A3D3C-D5C5-F545-BDC6-C2A6B2C29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drought.unl.edu</a:t>
            </a:r>
            <a:endParaRPr lang="en-US"/>
          </a:p>
        </p:txBody>
      </p:sp>
      <p:sp>
        <p:nvSpPr>
          <p:cNvPr id="6" name="Slide Number Placeholder 5">
            <a:extLst>
              <a:ext uri="{FF2B5EF4-FFF2-40B4-BE49-F238E27FC236}">
                <a16:creationId xmlns:a16="http://schemas.microsoft.com/office/drawing/2014/main" id="{A591D666-EE0D-AA48-93C7-E4863EE28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E9A75-130F-C44A-9E8E-A8F034039146}" type="slidenum">
              <a:rPr lang="en-US" smtClean="0"/>
              <a:t>‹#›</a:t>
            </a:fld>
            <a:endParaRPr lang="en-US"/>
          </a:p>
        </p:txBody>
      </p:sp>
      <p:pic>
        <p:nvPicPr>
          <p:cNvPr id="7" name="Picture 6">
            <a:extLst>
              <a:ext uri="{FF2B5EF4-FFF2-40B4-BE49-F238E27FC236}">
                <a16:creationId xmlns:a16="http://schemas.microsoft.com/office/drawing/2014/main" id="{12C23B73-B8EA-4048-9D33-0405D8B721D2}"/>
              </a:ext>
            </a:extLst>
          </p:cNvPr>
          <p:cNvPicPr>
            <a:picLocks noChangeAspect="1"/>
          </p:cNvPicPr>
          <p:nvPr userDrawn="1"/>
        </p:nvPicPr>
        <p:blipFill rotWithShape="1">
          <a:blip r:embed="rId15"/>
          <a:srcRect t="20343" b="34062"/>
          <a:stretch>
            <a:fillRect/>
          </a:stretch>
        </p:blipFill>
        <p:spPr>
          <a:xfrm rot="16200000">
            <a:off x="-2386307" y="2386308"/>
            <a:ext cx="6860630" cy="2088015"/>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372314"/>
          </a:solidFill>
        </p:spPr>
      </p:pic>
      <p:pic>
        <p:nvPicPr>
          <p:cNvPr id="8" name="Picture 7">
            <a:extLst>
              <a:ext uri="{FF2B5EF4-FFF2-40B4-BE49-F238E27FC236}">
                <a16:creationId xmlns:a16="http://schemas.microsoft.com/office/drawing/2014/main" id="{670C7A8D-69BD-2542-9F84-AA71D7CABB28}"/>
              </a:ext>
            </a:extLst>
          </p:cNvPr>
          <p:cNvPicPr>
            <a:picLocks noChangeAspect="1"/>
          </p:cNvPicPr>
          <p:nvPr userDrawn="1"/>
        </p:nvPicPr>
        <p:blipFill>
          <a:blip r:embed="rId16"/>
          <a:stretch>
            <a:fillRect/>
          </a:stretch>
        </p:blipFill>
        <p:spPr>
          <a:xfrm>
            <a:off x="629679" y="6000110"/>
            <a:ext cx="674548" cy="628746"/>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6DF736D8-3DEF-144C-B436-69E4E41AAD06}"/>
              </a:ext>
            </a:extLst>
          </p:cNvPr>
          <p:cNvPicPr>
            <a:picLocks noChangeAspect="1"/>
          </p:cNvPicPr>
          <p:nvPr userDrawn="1"/>
        </p:nvPicPr>
        <p:blipFill>
          <a:blip r:embed="rId17"/>
          <a:stretch>
            <a:fillRect/>
          </a:stretch>
        </p:blipFill>
        <p:spPr>
          <a:xfrm>
            <a:off x="324091" y="4486776"/>
            <a:ext cx="1281559" cy="1281559"/>
          </a:xfrm>
          <a:prstGeom prst="rect">
            <a:avLst/>
          </a:prstGeom>
        </p:spPr>
      </p:pic>
    </p:spTree>
    <p:extLst>
      <p:ext uri="{BB962C8B-B14F-4D97-AF65-F5344CB8AC3E}">
        <p14:creationId xmlns:p14="http://schemas.microsoft.com/office/powerpoint/2010/main" val="297235687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bfuchs2@unl.edu" TargetMode="External"/><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00CC68-1512-8F49-83BD-B96B47FACB83}"/>
              </a:ext>
            </a:extLst>
          </p:cNvPr>
          <p:cNvSpPr/>
          <p:nvPr/>
        </p:nvSpPr>
        <p:spPr>
          <a:xfrm>
            <a:off x="0" y="0"/>
            <a:ext cx="12191999" cy="6082496"/>
          </a:xfrm>
          <a:prstGeom prst="rect">
            <a:avLst/>
          </a:prstGeom>
          <a:solidFill>
            <a:srgbClr val="2F4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DC7D63A-CCFF-C94A-9A9E-079C39EB8207}"/>
              </a:ext>
            </a:extLst>
          </p:cNvPr>
          <p:cNvPicPr>
            <a:picLocks noChangeAspect="1"/>
          </p:cNvPicPr>
          <p:nvPr/>
        </p:nvPicPr>
        <p:blipFill>
          <a:blip r:embed="rId2"/>
          <a:stretch>
            <a:fillRect/>
          </a:stretch>
        </p:blipFill>
        <p:spPr>
          <a:xfrm>
            <a:off x="-1" y="0"/>
            <a:ext cx="12191999" cy="8127999"/>
          </a:xfrm>
          <a:prstGeom prst="rect">
            <a:avLst/>
          </a:prstGeom>
        </p:spPr>
      </p:pic>
      <p:sp>
        <p:nvSpPr>
          <p:cNvPr id="7" name="Rectangle 6">
            <a:extLst>
              <a:ext uri="{FF2B5EF4-FFF2-40B4-BE49-F238E27FC236}">
                <a16:creationId xmlns:a16="http://schemas.microsoft.com/office/drawing/2014/main" id="{C6AC864F-C46F-FB40-BE5F-CE506B25ECD3}"/>
              </a:ext>
            </a:extLst>
          </p:cNvPr>
          <p:cNvSpPr/>
          <p:nvPr/>
        </p:nvSpPr>
        <p:spPr>
          <a:xfrm>
            <a:off x="0" y="6313989"/>
            <a:ext cx="12191999" cy="549797"/>
          </a:xfrm>
          <a:prstGeom prst="rect">
            <a:avLst/>
          </a:prstGeom>
          <a:solidFill>
            <a:srgbClr val="372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4DEBFF5-48E8-5440-8A0E-BFC1D3415644}"/>
              </a:ext>
            </a:extLst>
          </p:cNvPr>
          <p:cNvSpPr/>
          <p:nvPr/>
        </p:nvSpPr>
        <p:spPr>
          <a:xfrm>
            <a:off x="0" y="6168827"/>
            <a:ext cx="12191999" cy="145162"/>
          </a:xfrm>
          <a:prstGeom prst="rect">
            <a:avLst/>
          </a:prstGeom>
          <a:solidFill>
            <a:srgbClr val="576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D3DFBF-80BC-7347-9BAF-E9DC91897234}"/>
              </a:ext>
            </a:extLst>
          </p:cNvPr>
          <p:cNvSpPr>
            <a:spLocks noGrp="1"/>
          </p:cNvSpPr>
          <p:nvPr>
            <p:ph type="ctrTitle"/>
          </p:nvPr>
        </p:nvSpPr>
        <p:spPr>
          <a:xfrm>
            <a:off x="708454" y="384201"/>
            <a:ext cx="10532076" cy="1753565"/>
          </a:xfrm>
        </p:spPr>
        <p:txBody>
          <a:bodyPr>
            <a:normAutofit fontScale="90000"/>
          </a:bodyPr>
          <a:lstStyle/>
          <a:p>
            <a:r>
              <a:rPr lang="en-US" sz="5300" b="1" dirty="0">
                <a:solidFill>
                  <a:schemeClr val="bg1"/>
                </a:solidFill>
                <a:latin typeface="Arial" charset="0"/>
              </a:rPr>
              <a:t>Nebraska Drought Conditions:</a:t>
            </a:r>
            <a:br>
              <a:rPr lang="en-US" sz="5300" b="1" dirty="0">
                <a:solidFill>
                  <a:schemeClr val="bg1"/>
                </a:solidFill>
                <a:latin typeface="Arial" charset="0"/>
              </a:rPr>
            </a:br>
            <a:r>
              <a:rPr lang="en-US" sz="5300" b="1" dirty="0">
                <a:solidFill>
                  <a:schemeClr val="bg1"/>
                </a:solidFill>
                <a:latin typeface="Arial" charset="0"/>
              </a:rPr>
              <a:t>CARC Update</a:t>
            </a:r>
            <a:br>
              <a:rPr lang="en-US" b="1" dirty="0">
                <a:solidFill>
                  <a:schemeClr val="bg1"/>
                </a:solidFill>
                <a:latin typeface="Arial" charset="0"/>
              </a:rPr>
            </a:br>
            <a:r>
              <a:rPr lang="en-US" sz="2200" b="1" dirty="0">
                <a:solidFill>
                  <a:schemeClr val="bg1"/>
                </a:solidFill>
                <a:latin typeface="Arial" charset="0"/>
              </a:rPr>
              <a:t>November 7, 2023</a:t>
            </a:r>
            <a:endParaRPr lang="en-US" sz="2200" dirty="0">
              <a:solidFill>
                <a:schemeClr val="bg1"/>
              </a:solidFill>
            </a:endParaRPr>
          </a:p>
        </p:txBody>
      </p:sp>
      <p:sp>
        <p:nvSpPr>
          <p:cNvPr id="3" name="Subtitle 2">
            <a:extLst>
              <a:ext uri="{FF2B5EF4-FFF2-40B4-BE49-F238E27FC236}">
                <a16:creationId xmlns:a16="http://schemas.microsoft.com/office/drawing/2014/main" id="{A64A0D9D-2E6F-0C45-A2EB-00B5CC5C07F2}"/>
              </a:ext>
            </a:extLst>
          </p:cNvPr>
          <p:cNvSpPr>
            <a:spLocks noGrp="1"/>
          </p:cNvSpPr>
          <p:nvPr>
            <p:ph type="subTitle" idx="1"/>
          </p:nvPr>
        </p:nvSpPr>
        <p:spPr>
          <a:xfrm>
            <a:off x="1523998" y="2802928"/>
            <a:ext cx="9144000" cy="1079060"/>
          </a:xfrm>
        </p:spPr>
        <p:txBody>
          <a:bodyPr>
            <a:normAutofit fontScale="85000" lnSpcReduction="20000"/>
          </a:bodyPr>
          <a:lstStyle/>
          <a:p>
            <a:pPr lvl="0" eaLnBrk="0" fontAlgn="base" hangingPunct="0">
              <a:lnSpc>
                <a:spcPct val="100000"/>
              </a:lnSpc>
              <a:spcBef>
                <a:spcPct val="0"/>
              </a:spcBef>
              <a:spcAft>
                <a:spcPct val="0"/>
              </a:spcAft>
            </a:pPr>
            <a:r>
              <a:rPr lang="en-US" b="1" dirty="0">
                <a:solidFill>
                  <a:schemeClr val="bg1"/>
                </a:solidFill>
                <a:latin typeface="Arial" charset="0"/>
              </a:rPr>
              <a:t>Brian Fuchs</a:t>
            </a:r>
          </a:p>
          <a:p>
            <a:pPr lvl="0" eaLnBrk="0" fontAlgn="base" hangingPunct="0">
              <a:lnSpc>
                <a:spcPct val="100000"/>
              </a:lnSpc>
              <a:spcBef>
                <a:spcPct val="0"/>
              </a:spcBef>
              <a:spcAft>
                <a:spcPct val="0"/>
              </a:spcAft>
            </a:pPr>
            <a:r>
              <a:rPr lang="en-US" b="1" dirty="0">
                <a:solidFill>
                  <a:schemeClr val="bg1"/>
                </a:solidFill>
                <a:latin typeface="Arial" charset="0"/>
              </a:rPr>
              <a:t>National Drought Mitigation Center</a:t>
            </a:r>
          </a:p>
          <a:p>
            <a:pPr lvl="0" eaLnBrk="0" fontAlgn="base" hangingPunct="0">
              <a:lnSpc>
                <a:spcPct val="100000"/>
              </a:lnSpc>
              <a:spcBef>
                <a:spcPct val="0"/>
              </a:spcBef>
              <a:spcAft>
                <a:spcPct val="0"/>
              </a:spcAft>
            </a:pPr>
            <a:r>
              <a:rPr lang="en-US" b="1" dirty="0">
                <a:solidFill>
                  <a:schemeClr val="bg1"/>
                </a:solidFill>
                <a:latin typeface="Arial" charset="0"/>
              </a:rPr>
              <a:t>University of Nebraska-Lincoln</a:t>
            </a:r>
          </a:p>
          <a:p>
            <a:pPr lvl="0" eaLnBrk="0" fontAlgn="base" hangingPunct="0">
              <a:lnSpc>
                <a:spcPct val="100000"/>
              </a:lnSpc>
              <a:spcBef>
                <a:spcPct val="0"/>
              </a:spcBef>
              <a:spcAft>
                <a:spcPct val="0"/>
              </a:spcAft>
            </a:pPr>
            <a:r>
              <a:rPr lang="en-US" b="1" dirty="0">
                <a:solidFill>
                  <a:schemeClr val="bg1"/>
                </a:solidFill>
                <a:latin typeface="Arial" charset="0"/>
              </a:rPr>
              <a:t>School of Natural Resources</a:t>
            </a:r>
          </a:p>
        </p:txBody>
      </p:sp>
      <p:pic>
        <p:nvPicPr>
          <p:cNvPr id="5" name="Picture 4" descr="A picture containing drawing&#10;&#10;Description automatically generated">
            <a:extLst>
              <a:ext uri="{FF2B5EF4-FFF2-40B4-BE49-F238E27FC236}">
                <a16:creationId xmlns:a16="http://schemas.microsoft.com/office/drawing/2014/main" id="{7A119F1A-6E38-3E4B-A73A-7B81E2802E6B}"/>
              </a:ext>
            </a:extLst>
          </p:cNvPr>
          <p:cNvPicPr>
            <a:picLocks noChangeAspect="1"/>
          </p:cNvPicPr>
          <p:nvPr/>
        </p:nvPicPr>
        <p:blipFill>
          <a:blip r:embed="rId3"/>
          <a:stretch>
            <a:fillRect/>
          </a:stretch>
        </p:blipFill>
        <p:spPr>
          <a:xfrm>
            <a:off x="3749073" y="4606671"/>
            <a:ext cx="4570909" cy="1329520"/>
          </a:xfrm>
          <a:prstGeom prst="rect">
            <a:avLst/>
          </a:prstGeom>
        </p:spPr>
      </p:pic>
      <p:sp>
        <p:nvSpPr>
          <p:cNvPr id="10" name="Subtitle 2">
            <a:extLst>
              <a:ext uri="{FF2B5EF4-FFF2-40B4-BE49-F238E27FC236}">
                <a16:creationId xmlns:a16="http://schemas.microsoft.com/office/drawing/2014/main" id="{5AF9877E-6965-544C-B3ED-71FB66EF8794}"/>
              </a:ext>
            </a:extLst>
          </p:cNvPr>
          <p:cNvSpPr txBox="1">
            <a:spLocks/>
          </p:cNvSpPr>
          <p:nvPr/>
        </p:nvSpPr>
        <p:spPr>
          <a:xfrm>
            <a:off x="1524000" y="6418162"/>
            <a:ext cx="9144000" cy="39884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088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44" y="2286000"/>
            <a:ext cx="3200400" cy="2286000"/>
          </a:xfrm>
        </p:spPr>
        <p:txBody>
          <a:bodyPr anchor="b">
            <a:normAutofit/>
          </a:bodyPr>
          <a:lstStyle/>
          <a:p>
            <a:pPr algn="ctr"/>
            <a:r>
              <a:rPr lang="en-US" sz="3300" dirty="0"/>
              <a:t>Departure from Normal Temperatures over the last 30 days</a:t>
            </a:r>
          </a:p>
        </p:txBody>
      </p:sp>
      <p:sp>
        <p:nvSpPr>
          <p:cNvPr id="5" name="Footer Placeholder 4"/>
          <p:cNvSpPr>
            <a:spLocks noGrp="1"/>
          </p:cNvSpPr>
          <p:nvPr>
            <p:ph type="ftr" sz="quarter" idx="11"/>
          </p:nvPr>
        </p:nvSpPr>
        <p:spPr>
          <a:xfrm>
            <a:off x="4800600" y="6459785"/>
            <a:ext cx="4648200" cy="365125"/>
          </a:xfrm>
        </p:spPr>
        <p:txBody>
          <a:bodyPr anchor="ctr">
            <a:normAutofit/>
          </a:bodyPr>
          <a:lstStyle/>
          <a:p>
            <a:pPr>
              <a:spcAft>
                <a:spcPts val="600"/>
              </a:spcAft>
            </a:pPr>
            <a:r>
              <a:rPr lang="en-US" dirty="0"/>
              <a:t>NATIONAL DROUGHT MITIGATION CENTER</a:t>
            </a:r>
            <a:endParaRPr lang="en-US"/>
          </a:p>
        </p:txBody>
      </p:sp>
      <p:pic>
        <p:nvPicPr>
          <p:cNvPr id="6" name="Content Placeholder 5">
            <a:extLst>
              <a:ext uri="{FF2B5EF4-FFF2-40B4-BE49-F238E27FC236}">
                <a16:creationId xmlns:a16="http://schemas.microsoft.com/office/drawing/2014/main" id="{10E58246-5A08-42E0-31B5-097353A135D6}"/>
              </a:ext>
            </a:extLst>
          </p:cNvPr>
          <p:cNvPicPr>
            <a:picLocks noGrp="1" noChangeAspect="1"/>
          </p:cNvPicPr>
          <p:nvPr>
            <p:ph idx="1"/>
          </p:nvPr>
        </p:nvPicPr>
        <p:blipFill>
          <a:blip r:embed="rId2"/>
          <a:stretch>
            <a:fillRect/>
          </a:stretch>
        </p:blipFill>
        <p:spPr>
          <a:xfrm>
            <a:off x="4102444" y="115330"/>
            <a:ext cx="8144534" cy="6293503"/>
          </a:xfrm>
          <a:prstGeom prst="rect">
            <a:avLst/>
          </a:prstGeom>
        </p:spPr>
      </p:pic>
    </p:spTree>
    <p:extLst>
      <p:ext uri="{BB962C8B-B14F-4D97-AF65-F5344CB8AC3E}">
        <p14:creationId xmlns:p14="http://schemas.microsoft.com/office/powerpoint/2010/main" val="1488522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over the last 60 days</a:t>
            </a:r>
          </a:p>
        </p:txBody>
      </p:sp>
      <p:sp>
        <p:nvSpPr>
          <p:cNvPr id="5" name="Footer Placeholder 4"/>
          <p:cNvSpPr>
            <a:spLocks noGrp="1"/>
          </p:cNvSpPr>
          <p:nvPr>
            <p:ph type="ftr" sz="quarter" idx="11"/>
          </p:nvPr>
        </p:nvSpPr>
        <p:spPr/>
        <p:txBody>
          <a:bodyPr/>
          <a:lstStyle/>
          <a:p>
            <a:r>
              <a:rPr lang="en-US" dirty="0"/>
              <a:t>NATIONAL DROUGHT MITIGATION CENTER</a:t>
            </a:r>
          </a:p>
        </p:txBody>
      </p:sp>
      <p:pic>
        <p:nvPicPr>
          <p:cNvPr id="6" name="Content Placeholder 5">
            <a:extLst>
              <a:ext uri="{FF2B5EF4-FFF2-40B4-BE49-F238E27FC236}">
                <a16:creationId xmlns:a16="http://schemas.microsoft.com/office/drawing/2014/main" id="{13CF85F0-E553-B254-A47F-8E454A4395CF}"/>
              </a:ext>
            </a:extLst>
          </p:cNvPr>
          <p:cNvPicPr>
            <a:picLocks noGrp="1" noChangeAspect="1"/>
          </p:cNvPicPr>
          <p:nvPr>
            <p:ph idx="1"/>
          </p:nvPr>
        </p:nvPicPr>
        <p:blipFill>
          <a:blip r:embed="rId2"/>
          <a:stretch>
            <a:fillRect/>
          </a:stretch>
        </p:blipFill>
        <p:spPr>
          <a:xfrm>
            <a:off x="4102180" y="33090"/>
            <a:ext cx="8251226" cy="6375947"/>
          </a:xfrm>
          <a:prstGeom prst="rect">
            <a:avLst/>
          </a:prstGeom>
        </p:spPr>
      </p:pic>
    </p:spTree>
    <p:extLst>
      <p:ext uri="{BB962C8B-B14F-4D97-AF65-F5344CB8AC3E}">
        <p14:creationId xmlns:p14="http://schemas.microsoft.com/office/powerpoint/2010/main" val="3032352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for the Calendar Year</a:t>
            </a:r>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6" name="Content Placeholder 5">
            <a:extLst>
              <a:ext uri="{FF2B5EF4-FFF2-40B4-BE49-F238E27FC236}">
                <a16:creationId xmlns:a16="http://schemas.microsoft.com/office/drawing/2014/main" id="{4B94FB06-8A2E-AD91-ECC8-18B153758087}"/>
              </a:ext>
            </a:extLst>
          </p:cNvPr>
          <p:cNvPicPr>
            <a:picLocks noGrp="1" noChangeAspect="1"/>
          </p:cNvPicPr>
          <p:nvPr>
            <p:ph idx="1"/>
          </p:nvPr>
        </p:nvPicPr>
        <p:blipFill>
          <a:blip r:embed="rId2"/>
          <a:stretch>
            <a:fillRect/>
          </a:stretch>
        </p:blipFill>
        <p:spPr>
          <a:xfrm>
            <a:off x="4106562" y="157813"/>
            <a:ext cx="8085438" cy="6247838"/>
          </a:xfrm>
          <a:prstGeom prst="rect">
            <a:avLst/>
          </a:prstGeom>
        </p:spPr>
      </p:pic>
    </p:spTree>
    <p:extLst>
      <p:ext uri="{BB962C8B-B14F-4D97-AF65-F5344CB8AC3E}">
        <p14:creationId xmlns:p14="http://schemas.microsoft.com/office/powerpoint/2010/main" val="3307803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30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A5196CF8-8C95-4BC8-656C-64641058661C}"/>
              </a:ext>
            </a:extLst>
          </p:cNvPr>
          <p:cNvPicPr>
            <a:picLocks noGrp="1" noChangeAspect="1"/>
          </p:cNvPicPr>
          <p:nvPr>
            <p:ph idx="1"/>
          </p:nvPr>
        </p:nvPicPr>
        <p:blipFill>
          <a:blip r:embed="rId2"/>
          <a:stretch>
            <a:fillRect/>
          </a:stretch>
        </p:blipFill>
        <p:spPr>
          <a:xfrm>
            <a:off x="4085968" y="299911"/>
            <a:ext cx="8044248" cy="6216010"/>
          </a:xfrm>
          <a:prstGeom prst="rect">
            <a:avLst/>
          </a:prstGeom>
        </p:spPr>
      </p:pic>
    </p:spTree>
    <p:extLst>
      <p:ext uri="{BB962C8B-B14F-4D97-AF65-F5344CB8AC3E}">
        <p14:creationId xmlns:p14="http://schemas.microsoft.com/office/powerpoint/2010/main" val="282149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60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81B61D72-E426-E249-9087-1E99D1510A80}"/>
              </a:ext>
            </a:extLst>
          </p:cNvPr>
          <p:cNvPicPr>
            <a:picLocks noGrp="1" noChangeAspect="1"/>
          </p:cNvPicPr>
          <p:nvPr>
            <p:ph idx="1"/>
          </p:nvPr>
        </p:nvPicPr>
        <p:blipFill>
          <a:blip r:embed="rId2"/>
          <a:stretch>
            <a:fillRect/>
          </a:stretch>
        </p:blipFill>
        <p:spPr>
          <a:xfrm>
            <a:off x="4108286" y="317157"/>
            <a:ext cx="7951909" cy="6144656"/>
          </a:xfrm>
          <a:prstGeom prst="rect">
            <a:avLst/>
          </a:prstGeom>
        </p:spPr>
      </p:pic>
    </p:spTree>
    <p:extLst>
      <p:ext uri="{BB962C8B-B14F-4D97-AF65-F5344CB8AC3E}">
        <p14:creationId xmlns:p14="http://schemas.microsoft.com/office/powerpoint/2010/main" val="381597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90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3B8D7ED5-53EA-543D-0828-C8CD7C1256C0}"/>
              </a:ext>
            </a:extLst>
          </p:cNvPr>
          <p:cNvPicPr>
            <a:picLocks noGrp="1" noChangeAspect="1"/>
          </p:cNvPicPr>
          <p:nvPr>
            <p:ph idx="1"/>
          </p:nvPr>
        </p:nvPicPr>
        <p:blipFill>
          <a:blip r:embed="rId2"/>
          <a:stretch>
            <a:fillRect/>
          </a:stretch>
        </p:blipFill>
        <p:spPr>
          <a:xfrm>
            <a:off x="4139513" y="225208"/>
            <a:ext cx="7970620" cy="6159115"/>
          </a:xfrm>
          <a:prstGeom prst="rect">
            <a:avLst/>
          </a:prstGeom>
        </p:spPr>
      </p:pic>
    </p:spTree>
    <p:extLst>
      <p:ext uri="{BB962C8B-B14F-4D97-AF65-F5344CB8AC3E}">
        <p14:creationId xmlns:p14="http://schemas.microsoft.com/office/powerpoint/2010/main" val="1343977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0" y="2159548"/>
            <a:ext cx="3431059" cy="2286000"/>
          </a:xfrm>
        </p:spPr>
        <p:txBody>
          <a:bodyPr>
            <a:normAutofit fontScale="90000"/>
          </a:bodyPr>
          <a:lstStyle/>
          <a:p>
            <a:pPr algn="ctr"/>
            <a:r>
              <a:rPr lang="en-US" sz="4000" dirty="0"/>
              <a:t>Percent of Normal Precipitation for the calendar year</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316BBD45-F16F-C509-4ED7-5CAD1A56C238}"/>
              </a:ext>
            </a:extLst>
          </p:cNvPr>
          <p:cNvPicPr>
            <a:picLocks noGrp="1" noChangeAspect="1"/>
          </p:cNvPicPr>
          <p:nvPr>
            <p:ph idx="1"/>
          </p:nvPr>
        </p:nvPicPr>
        <p:blipFill>
          <a:blip r:embed="rId2"/>
          <a:stretch>
            <a:fillRect/>
          </a:stretch>
        </p:blipFill>
        <p:spPr>
          <a:xfrm>
            <a:off x="4125098" y="324905"/>
            <a:ext cx="7914502" cy="6115751"/>
          </a:xfrm>
          <a:prstGeom prst="rect">
            <a:avLst/>
          </a:prstGeom>
        </p:spPr>
      </p:pic>
    </p:spTree>
    <p:extLst>
      <p:ext uri="{BB962C8B-B14F-4D97-AF65-F5344CB8AC3E}">
        <p14:creationId xmlns:p14="http://schemas.microsoft.com/office/powerpoint/2010/main" val="403023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0" y="2159548"/>
            <a:ext cx="3410465" cy="2286000"/>
          </a:xfrm>
        </p:spPr>
        <p:txBody>
          <a:bodyPr>
            <a:normAutofit fontScale="90000"/>
          </a:bodyPr>
          <a:lstStyle/>
          <a:p>
            <a:pPr algn="ctr"/>
            <a:r>
              <a:rPr lang="en-US" sz="4000" dirty="0"/>
              <a:t>Percent of Normal Since April 1</a:t>
            </a:r>
            <a:br>
              <a:rPr lang="en-US" sz="4000" dirty="0"/>
            </a:br>
            <a:r>
              <a:rPr lang="en-US" sz="4000" dirty="0"/>
              <a:t>2023</a:t>
            </a:r>
            <a:br>
              <a:rPr lang="en-US" sz="4000" dirty="0"/>
            </a:br>
            <a:r>
              <a:rPr lang="en-US" sz="4000" dirty="0"/>
              <a:t>(growing season)</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8B29BB92-BAB8-BD1B-2D13-ACDE19C4E62C}"/>
              </a:ext>
            </a:extLst>
          </p:cNvPr>
          <p:cNvPicPr>
            <a:picLocks noGrp="1" noChangeAspect="1"/>
          </p:cNvPicPr>
          <p:nvPr>
            <p:ph idx="1"/>
          </p:nvPr>
        </p:nvPicPr>
        <p:blipFill>
          <a:blip r:embed="rId2"/>
          <a:stretch>
            <a:fillRect/>
          </a:stretch>
        </p:blipFill>
        <p:spPr>
          <a:xfrm>
            <a:off x="4100384" y="33090"/>
            <a:ext cx="8017475" cy="6195321"/>
          </a:xfrm>
          <a:prstGeom prst="rect">
            <a:avLst/>
          </a:prstGeom>
        </p:spPr>
      </p:pic>
    </p:spTree>
    <p:extLst>
      <p:ext uri="{BB962C8B-B14F-4D97-AF65-F5344CB8AC3E}">
        <p14:creationId xmlns:p14="http://schemas.microsoft.com/office/powerpoint/2010/main" val="210697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212"/>
            <a:ext cx="3200400" cy="2286000"/>
          </a:xfrm>
        </p:spPr>
        <p:txBody>
          <a:bodyPr>
            <a:normAutofit fontScale="90000"/>
          </a:bodyPr>
          <a:lstStyle/>
          <a:p>
            <a:pPr algn="ctr"/>
            <a:r>
              <a:rPr lang="en-US" sz="4000" dirty="0"/>
              <a:t>NLDAS Soil Moisture Model:  Current Soil Moisture Anomaly</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7357BA57-2554-66C2-1445-E12097B4B384}"/>
              </a:ext>
            </a:extLst>
          </p:cNvPr>
          <p:cNvPicPr>
            <a:picLocks noGrp="1" noChangeAspect="1"/>
          </p:cNvPicPr>
          <p:nvPr>
            <p:ph idx="1"/>
          </p:nvPr>
        </p:nvPicPr>
        <p:blipFill>
          <a:blip r:embed="rId2"/>
          <a:stretch>
            <a:fillRect/>
          </a:stretch>
        </p:blipFill>
        <p:spPr>
          <a:xfrm>
            <a:off x="3200400" y="449693"/>
            <a:ext cx="9033239" cy="5292080"/>
          </a:xfrm>
          <a:prstGeom prst="rect">
            <a:avLst/>
          </a:prstGeom>
        </p:spPr>
      </p:pic>
    </p:spTree>
    <p:extLst>
      <p:ext uri="{BB962C8B-B14F-4D97-AF65-F5344CB8AC3E}">
        <p14:creationId xmlns:p14="http://schemas.microsoft.com/office/powerpoint/2010/main" val="385698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CA71A-2343-4C48-91E7-BA4CC2B8BF1C}"/>
              </a:ext>
            </a:extLst>
          </p:cNvPr>
          <p:cNvSpPr>
            <a:spLocks noGrp="1"/>
          </p:cNvSpPr>
          <p:nvPr>
            <p:ph type="title"/>
          </p:nvPr>
        </p:nvSpPr>
        <p:spPr>
          <a:xfrm>
            <a:off x="0" y="594359"/>
            <a:ext cx="4043494" cy="2286000"/>
          </a:xfrm>
        </p:spPr>
        <p:txBody>
          <a:bodyPr/>
          <a:lstStyle/>
          <a:p>
            <a:pPr algn="ctr"/>
            <a:r>
              <a:rPr lang="en-US" dirty="0"/>
              <a:t>NASA GRACE-Based Root Zone Soil Moisture</a:t>
            </a:r>
          </a:p>
        </p:txBody>
      </p:sp>
      <p:sp>
        <p:nvSpPr>
          <p:cNvPr id="5" name="Text Placeholder 4">
            <a:extLst>
              <a:ext uri="{FF2B5EF4-FFF2-40B4-BE49-F238E27FC236}">
                <a16:creationId xmlns:a16="http://schemas.microsoft.com/office/drawing/2014/main" id="{8D10AD6E-326E-47C0-B399-0E7BE8D3FB1F}"/>
              </a:ext>
            </a:extLst>
          </p:cNvPr>
          <p:cNvSpPr>
            <a:spLocks noGrp="1"/>
          </p:cNvSpPr>
          <p:nvPr>
            <p:ph type="body" sz="half" idx="2"/>
          </p:nvPr>
        </p:nvSpPr>
        <p:spPr/>
        <p:txBody>
          <a:bodyPr/>
          <a:lstStyle/>
          <a:p>
            <a:r>
              <a:rPr lang="en-US" dirty="0"/>
              <a:t>https://nasagrace.unl.edu/</a:t>
            </a:r>
          </a:p>
        </p:txBody>
      </p:sp>
      <p:sp>
        <p:nvSpPr>
          <p:cNvPr id="2" name="Footer Placeholder 1">
            <a:extLst>
              <a:ext uri="{FF2B5EF4-FFF2-40B4-BE49-F238E27FC236}">
                <a16:creationId xmlns:a16="http://schemas.microsoft.com/office/drawing/2014/main" id="{14503263-2097-45D5-A8A1-E7CCA1772AD7}"/>
              </a:ext>
            </a:extLst>
          </p:cNvPr>
          <p:cNvSpPr>
            <a:spLocks noGrp="1"/>
          </p:cNvSpPr>
          <p:nvPr>
            <p:ph type="ftr" sz="quarter" idx="11"/>
          </p:nvPr>
        </p:nvSpPr>
        <p:spPr/>
        <p:txBody>
          <a:bodyPr/>
          <a:lstStyle/>
          <a:p>
            <a:r>
              <a:rPr lang="en-US"/>
              <a:t>NATIONAL DROUGHT MITIGATION CENTER</a:t>
            </a:r>
            <a:endParaRPr lang="en-US" dirty="0"/>
          </a:p>
        </p:txBody>
      </p:sp>
      <p:pic>
        <p:nvPicPr>
          <p:cNvPr id="7" name="Content Placeholder 6">
            <a:extLst>
              <a:ext uri="{FF2B5EF4-FFF2-40B4-BE49-F238E27FC236}">
                <a16:creationId xmlns:a16="http://schemas.microsoft.com/office/drawing/2014/main" id="{9AC8D91C-D552-D894-48E6-D891430445AE}"/>
              </a:ext>
            </a:extLst>
          </p:cNvPr>
          <p:cNvPicPr>
            <a:picLocks noGrp="1" noChangeAspect="1"/>
          </p:cNvPicPr>
          <p:nvPr>
            <p:ph idx="1"/>
          </p:nvPr>
        </p:nvPicPr>
        <p:blipFill>
          <a:blip r:embed="rId2"/>
          <a:stretch>
            <a:fillRect/>
          </a:stretch>
        </p:blipFill>
        <p:spPr>
          <a:xfrm>
            <a:off x="3842952" y="33090"/>
            <a:ext cx="8390237" cy="6483365"/>
          </a:xfrm>
          <a:prstGeom prst="rect">
            <a:avLst/>
          </a:prstGeom>
        </p:spPr>
      </p:pic>
    </p:spTree>
    <p:extLst>
      <p:ext uri="{BB962C8B-B14F-4D97-AF65-F5344CB8AC3E}">
        <p14:creationId xmlns:p14="http://schemas.microsoft.com/office/powerpoint/2010/main" val="306129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pc="300" dirty="0"/>
              <a:t>NATIONAL DROUGHT MITIGATION CENTER</a:t>
            </a:r>
          </a:p>
        </p:txBody>
      </p:sp>
      <p:sp>
        <p:nvSpPr>
          <p:cNvPr id="2" name="Title 1"/>
          <p:cNvSpPr>
            <a:spLocks noGrp="1"/>
          </p:cNvSpPr>
          <p:nvPr>
            <p:ph type="title" idx="4294967295"/>
          </p:nvPr>
        </p:nvSpPr>
        <p:spPr>
          <a:xfrm>
            <a:off x="518985" y="162800"/>
            <a:ext cx="11417643" cy="699272"/>
          </a:xfrm>
        </p:spPr>
        <p:txBody>
          <a:bodyPr>
            <a:normAutofit fontScale="90000"/>
          </a:bodyPr>
          <a:lstStyle/>
          <a:p>
            <a:pPr marL="742950" indent="-285750">
              <a:spcBef>
                <a:spcPct val="20000"/>
              </a:spcBef>
            </a:pPr>
            <a:r>
              <a:rPr lang="en-US" b="1" i="1" dirty="0">
                <a:solidFill>
                  <a:srgbClr val="CC3300"/>
                </a:solidFill>
              </a:rPr>
              <a:t>Regional Climatic and Drought Conditions…</a:t>
            </a:r>
          </a:p>
        </p:txBody>
      </p:sp>
    </p:spTree>
    <p:extLst>
      <p:ext uri="{BB962C8B-B14F-4D97-AF65-F5344CB8AC3E}">
        <p14:creationId xmlns:p14="http://schemas.microsoft.com/office/powerpoint/2010/main" val="229375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1D8DD5B-A0CC-4955-9C47-A94E4114253F}"/>
              </a:ext>
            </a:extLst>
          </p:cNvPr>
          <p:cNvSpPr>
            <a:spLocks noGrp="1"/>
          </p:cNvSpPr>
          <p:nvPr>
            <p:ph type="body" idx="1"/>
          </p:nvPr>
        </p:nvSpPr>
        <p:spPr>
          <a:xfrm>
            <a:off x="1097280" y="5448450"/>
            <a:ext cx="10058400" cy="1143000"/>
          </a:xfrm>
        </p:spPr>
        <p:txBody>
          <a:bodyPr/>
          <a:lstStyle/>
          <a:p>
            <a:pPr algn="ctr"/>
            <a:r>
              <a:rPr lang="en-US" b="1" dirty="0">
                <a:solidFill>
                  <a:srgbClr val="FF0000"/>
                </a:solidFill>
              </a:rPr>
              <a:t>NDMC’s weekly Composite Drought Indicators (CDI’s) for both short-term and long-term drought </a:t>
            </a:r>
          </a:p>
        </p:txBody>
      </p:sp>
      <p:sp>
        <p:nvSpPr>
          <p:cNvPr id="2" name="Footer Placeholder 1">
            <a:extLst>
              <a:ext uri="{FF2B5EF4-FFF2-40B4-BE49-F238E27FC236}">
                <a16:creationId xmlns:a16="http://schemas.microsoft.com/office/drawing/2014/main" id="{5A106C08-F72B-4018-8FE6-EB83D401B8B1}"/>
              </a:ext>
            </a:extLst>
          </p:cNvPr>
          <p:cNvSpPr>
            <a:spLocks noGrp="1"/>
          </p:cNvSpPr>
          <p:nvPr>
            <p:ph type="ftr" sz="quarter" idx="11"/>
          </p:nvPr>
        </p:nvSpPr>
        <p:spPr/>
        <p:txBody>
          <a:bodyPr/>
          <a:lstStyle/>
          <a:p>
            <a:r>
              <a:rPr lang="en-US"/>
              <a:t>NATIONAL DROUGHT MITIGATION CENTER</a:t>
            </a:r>
            <a:endParaRPr lang="en-US" dirty="0"/>
          </a:p>
        </p:txBody>
      </p:sp>
      <p:sp>
        <p:nvSpPr>
          <p:cNvPr id="5" name="TextBox 4">
            <a:extLst>
              <a:ext uri="{FF2B5EF4-FFF2-40B4-BE49-F238E27FC236}">
                <a16:creationId xmlns:a16="http://schemas.microsoft.com/office/drawing/2014/main" id="{6D3E2109-A274-4B7D-8F30-753055879B10}"/>
              </a:ext>
            </a:extLst>
          </p:cNvPr>
          <p:cNvSpPr txBox="1"/>
          <p:nvPr/>
        </p:nvSpPr>
        <p:spPr>
          <a:xfrm>
            <a:off x="4637171" y="4702953"/>
            <a:ext cx="2917658" cy="369332"/>
          </a:xfrm>
          <a:prstGeom prst="rect">
            <a:avLst/>
          </a:prstGeom>
          <a:noFill/>
        </p:spPr>
        <p:txBody>
          <a:bodyPr wrap="none" rtlCol="0">
            <a:spAutoFit/>
          </a:bodyPr>
          <a:lstStyle/>
          <a:p>
            <a:r>
              <a:rPr lang="en-US" dirty="0"/>
              <a:t>https://ndmcblends.unl.edu/</a:t>
            </a:r>
          </a:p>
        </p:txBody>
      </p:sp>
      <p:pic>
        <p:nvPicPr>
          <p:cNvPr id="3" name="Picture 2">
            <a:extLst>
              <a:ext uri="{FF2B5EF4-FFF2-40B4-BE49-F238E27FC236}">
                <a16:creationId xmlns:a16="http://schemas.microsoft.com/office/drawing/2014/main" id="{DCB3D21A-5660-4A1F-D071-BF523AA10656}"/>
              </a:ext>
            </a:extLst>
          </p:cNvPr>
          <p:cNvPicPr>
            <a:picLocks noChangeAspect="1"/>
          </p:cNvPicPr>
          <p:nvPr/>
        </p:nvPicPr>
        <p:blipFill>
          <a:blip r:embed="rId2"/>
          <a:stretch>
            <a:fillRect/>
          </a:stretch>
        </p:blipFill>
        <p:spPr>
          <a:xfrm>
            <a:off x="0" y="0"/>
            <a:ext cx="6087766" cy="4702953"/>
          </a:xfrm>
          <a:prstGeom prst="rect">
            <a:avLst/>
          </a:prstGeom>
        </p:spPr>
      </p:pic>
      <p:pic>
        <p:nvPicPr>
          <p:cNvPr id="4" name="Picture 3">
            <a:extLst>
              <a:ext uri="{FF2B5EF4-FFF2-40B4-BE49-F238E27FC236}">
                <a16:creationId xmlns:a16="http://schemas.microsoft.com/office/drawing/2014/main" id="{65FC1D66-24F2-72A3-2CC3-519D017EAF79}"/>
              </a:ext>
            </a:extLst>
          </p:cNvPr>
          <p:cNvPicPr>
            <a:picLocks noChangeAspect="1"/>
          </p:cNvPicPr>
          <p:nvPr/>
        </p:nvPicPr>
        <p:blipFill>
          <a:blip r:embed="rId3"/>
          <a:stretch>
            <a:fillRect/>
          </a:stretch>
        </p:blipFill>
        <p:spPr>
          <a:xfrm>
            <a:off x="6087766" y="-33090"/>
            <a:ext cx="6205702" cy="4794061"/>
          </a:xfrm>
          <a:prstGeom prst="rect">
            <a:avLst/>
          </a:prstGeom>
        </p:spPr>
      </p:pic>
    </p:spTree>
    <p:extLst>
      <p:ext uri="{BB962C8B-B14F-4D97-AF65-F5344CB8AC3E}">
        <p14:creationId xmlns:p14="http://schemas.microsoft.com/office/powerpoint/2010/main" val="630963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AF27958-F0C0-4917-92B9-332F0E2BAC4B}"/>
              </a:ext>
            </a:extLst>
          </p:cNvPr>
          <p:cNvSpPr>
            <a:spLocks noGrp="1"/>
          </p:cNvSpPr>
          <p:nvPr>
            <p:ph type="ftr" sz="quarter" idx="11"/>
          </p:nvPr>
        </p:nvSpPr>
        <p:spPr/>
        <p:txBody>
          <a:bodyPr/>
          <a:lstStyle/>
          <a:p>
            <a:r>
              <a:rPr lang="en-US"/>
              <a:t>NATIONAL DROUGHT MITIGATION CENTER</a:t>
            </a:r>
            <a:endParaRPr lang="en-US" dirty="0"/>
          </a:p>
        </p:txBody>
      </p:sp>
      <p:sp>
        <p:nvSpPr>
          <p:cNvPr id="2" name="Title 1">
            <a:extLst>
              <a:ext uri="{FF2B5EF4-FFF2-40B4-BE49-F238E27FC236}">
                <a16:creationId xmlns:a16="http://schemas.microsoft.com/office/drawing/2014/main" id="{DB63965B-4A6C-4ED3-90E7-33D406186FCA}"/>
              </a:ext>
            </a:extLst>
          </p:cNvPr>
          <p:cNvSpPr>
            <a:spLocks noGrp="1"/>
          </p:cNvSpPr>
          <p:nvPr>
            <p:ph type="title" idx="4294967295"/>
          </p:nvPr>
        </p:nvSpPr>
        <p:spPr>
          <a:xfrm>
            <a:off x="0" y="-530225"/>
            <a:ext cx="12192000" cy="1450975"/>
          </a:xfrm>
        </p:spPr>
        <p:txBody>
          <a:bodyPr/>
          <a:lstStyle/>
          <a:p>
            <a:pPr algn="ctr"/>
            <a:r>
              <a:rPr lang="en-US" b="1" dirty="0">
                <a:solidFill>
                  <a:srgbClr val="C00000"/>
                </a:solidFill>
              </a:rPr>
              <a:t>NOAA’s Official 3-Month Outlook</a:t>
            </a:r>
          </a:p>
        </p:txBody>
      </p:sp>
      <p:pic>
        <p:nvPicPr>
          <p:cNvPr id="3" name="Picture 2">
            <a:extLst>
              <a:ext uri="{FF2B5EF4-FFF2-40B4-BE49-F238E27FC236}">
                <a16:creationId xmlns:a16="http://schemas.microsoft.com/office/drawing/2014/main" id="{718E476D-C17C-8AA1-F220-C79AD3860DBA}"/>
              </a:ext>
            </a:extLst>
          </p:cNvPr>
          <p:cNvPicPr>
            <a:picLocks noChangeAspect="1"/>
          </p:cNvPicPr>
          <p:nvPr/>
        </p:nvPicPr>
        <p:blipFill>
          <a:blip r:embed="rId2"/>
          <a:stretch>
            <a:fillRect/>
          </a:stretch>
        </p:blipFill>
        <p:spPr>
          <a:xfrm>
            <a:off x="188017" y="1669472"/>
            <a:ext cx="5872367" cy="4537738"/>
          </a:xfrm>
          <a:prstGeom prst="rect">
            <a:avLst/>
          </a:prstGeom>
        </p:spPr>
      </p:pic>
      <p:pic>
        <p:nvPicPr>
          <p:cNvPr id="4" name="Picture 3">
            <a:extLst>
              <a:ext uri="{FF2B5EF4-FFF2-40B4-BE49-F238E27FC236}">
                <a16:creationId xmlns:a16="http://schemas.microsoft.com/office/drawing/2014/main" id="{F08172FF-7CAC-16D0-A34F-FFF1CD7EAE39}"/>
              </a:ext>
            </a:extLst>
          </p:cNvPr>
          <p:cNvPicPr>
            <a:picLocks noChangeAspect="1"/>
          </p:cNvPicPr>
          <p:nvPr/>
        </p:nvPicPr>
        <p:blipFill>
          <a:blip r:embed="rId3"/>
          <a:stretch>
            <a:fillRect/>
          </a:stretch>
        </p:blipFill>
        <p:spPr>
          <a:xfrm>
            <a:off x="6096000" y="1622991"/>
            <a:ext cx="5990361" cy="4628915"/>
          </a:xfrm>
          <a:prstGeom prst="rect">
            <a:avLst/>
          </a:prstGeom>
        </p:spPr>
      </p:pic>
    </p:spTree>
    <p:extLst>
      <p:ext uri="{BB962C8B-B14F-4D97-AF65-F5344CB8AC3E}">
        <p14:creationId xmlns:p14="http://schemas.microsoft.com/office/powerpoint/2010/main" val="4274523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C41434-F7A0-1954-9CA2-A5ACF1A81B4F}"/>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6697598" y="33090"/>
            <a:ext cx="4100575" cy="705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85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CAF36-C89C-43BD-0129-6BA8E3BAFBAF}"/>
              </a:ext>
            </a:extLst>
          </p:cNvPr>
          <p:cNvSpPr>
            <a:spLocks noGrp="1"/>
          </p:cNvSpPr>
          <p:nvPr>
            <p:ph type="ftr" sz="quarter" idx="11"/>
          </p:nvPr>
        </p:nvSpPr>
        <p:spPr/>
        <p:txBody>
          <a:bodyPr/>
          <a:lstStyle/>
          <a:p>
            <a:r>
              <a:rPr lang="en-US"/>
              <a:t>NATIONAL DROUGHT MITIGATION CENTER</a:t>
            </a:r>
            <a:endParaRPr lang="en-US" dirty="0"/>
          </a:p>
        </p:txBody>
      </p:sp>
      <p:sp>
        <p:nvSpPr>
          <p:cNvPr id="3" name="Title 2">
            <a:extLst>
              <a:ext uri="{FF2B5EF4-FFF2-40B4-BE49-F238E27FC236}">
                <a16:creationId xmlns:a16="http://schemas.microsoft.com/office/drawing/2014/main" id="{83DC9332-3B64-BB4C-8EB6-DA75E3407D63}"/>
              </a:ext>
            </a:extLst>
          </p:cNvPr>
          <p:cNvSpPr>
            <a:spLocks noGrp="1"/>
          </p:cNvSpPr>
          <p:nvPr>
            <p:ph type="title" idx="4294967295"/>
          </p:nvPr>
        </p:nvSpPr>
        <p:spPr>
          <a:xfrm>
            <a:off x="0" y="119448"/>
            <a:ext cx="12192000" cy="744066"/>
          </a:xfrm>
        </p:spPr>
        <p:txBody>
          <a:bodyPr/>
          <a:lstStyle/>
          <a:p>
            <a:pPr algn="ctr"/>
            <a:r>
              <a:rPr lang="en-US" b="1" dirty="0">
                <a:solidFill>
                  <a:srgbClr val="C00000"/>
                </a:solidFill>
              </a:rPr>
              <a:t>Anticipated El Nino Development?</a:t>
            </a:r>
          </a:p>
        </p:txBody>
      </p:sp>
      <p:pic>
        <p:nvPicPr>
          <p:cNvPr id="6" name="Picture 5">
            <a:extLst>
              <a:ext uri="{FF2B5EF4-FFF2-40B4-BE49-F238E27FC236}">
                <a16:creationId xmlns:a16="http://schemas.microsoft.com/office/drawing/2014/main" id="{C54AE43A-5D9A-F555-5EAC-3D548E4738B4}"/>
              </a:ext>
            </a:extLst>
          </p:cNvPr>
          <p:cNvPicPr>
            <a:picLocks noChangeAspect="1"/>
          </p:cNvPicPr>
          <p:nvPr/>
        </p:nvPicPr>
        <p:blipFill>
          <a:blip r:embed="rId2"/>
          <a:stretch>
            <a:fillRect/>
          </a:stretch>
        </p:blipFill>
        <p:spPr>
          <a:xfrm>
            <a:off x="2435568" y="863514"/>
            <a:ext cx="7544572" cy="5486961"/>
          </a:xfrm>
          <a:prstGeom prst="rect">
            <a:avLst/>
          </a:prstGeom>
        </p:spPr>
      </p:pic>
    </p:spTree>
    <p:extLst>
      <p:ext uri="{BB962C8B-B14F-4D97-AF65-F5344CB8AC3E}">
        <p14:creationId xmlns:p14="http://schemas.microsoft.com/office/powerpoint/2010/main" val="1511955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1C334E-FF86-1490-47F2-B3A4EEC70183}"/>
              </a:ext>
            </a:extLst>
          </p:cNvPr>
          <p:cNvPicPr>
            <a:picLocks noChangeAspect="1"/>
          </p:cNvPicPr>
          <p:nvPr/>
        </p:nvPicPr>
        <p:blipFill>
          <a:blip r:embed="rId2"/>
          <a:stretch>
            <a:fillRect/>
          </a:stretch>
        </p:blipFill>
        <p:spPr>
          <a:xfrm>
            <a:off x="8099" y="0"/>
            <a:ext cx="12183901" cy="5318620"/>
          </a:xfrm>
          <a:prstGeom prst="rect">
            <a:avLst/>
          </a:prstGeom>
        </p:spPr>
      </p:pic>
      <p:sp>
        <p:nvSpPr>
          <p:cNvPr id="2" name="Title 1"/>
          <p:cNvSpPr>
            <a:spLocks noGrp="1"/>
          </p:cNvSpPr>
          <p:nvPr>
            <p:ph type="title"/>
          </p:nvPr>
        </p:nvSpPr>
        <p:spPr>
          <a:xfrm>
            <a:off x="578840" y="5347982"/>
            <a:ext cx="11039911" cy="889233"/>
          </a:xfrm>
          <a:solidFill>
            <a:schemeClr val="bg1"/>
          </a:solidFill>
        </p:spPr>
        <p:txBody>
          <a:bodyPr>
            <a:normAutofit/>
          </a:bodyPr>
          <a:lstStyle/>
          <a:p>
            <a:pPr algn="ctr"/>
            <a:r>
              <a:rPr lang="en-US" b="1" dirty="0"/>
              <a:t>What does a typical El Nino pattern mean?</a:t>
            </a:r>
          </a:p>
        </p:txBody>
      </p:sp>
      <p:sp>
        <p:nvSpPr>
          <p:cNvPr id="7" name="TextBox 6"/>
          <p:cNvSpPr txBox="1"/>
          <p:nvPr/>
        </p:nvSpPr>
        <p:spPr>
          <a:xfrm>
            <a:off x="416945" y="6488668"/>
            <a:ext cx="11358109" cy="369332"/>
          </a:xfrm>
          <a:prstGeom prst="rect">
            <a:avLst/>
          </a:prstGeom>
          <a:solidFill>
            <a:schemeClr val="bg2"/>
          </a:solidFill>
        </p:spPr>
        <p:txBody>
          <a:bodyPr wrap="none" rtlCol="0">
            <a:spAutoFit/>
          </a:bodyPr>
          <a:lstStyle/>
          <a:p>
            <a:r>
              <a:rPr lang="en-US" dirty="0"/>
              <a:t>https://www.pmel.noaa.gov/elnino/sites/default/files/thumbnails/image/ElNinoJetWintertimePattern_NOAA_SRH.png</a:t>
            </a:r>
          </a:p>
        </p:txBody>
      </p:sp>
      <p:sp>
        <p:nvSpPr>
          <p:cNvPr id="3" name="Oval 2">
            <a:extLst>
              <a:ext uri="{FF2B5EF4-FFF2-40B4-BE49-F238E27FC236}">
                <a16:creationId xmlns:a16="http://schemas.microsoft.com/office/drawing/2014/main" id="{5C5A8D4A-12EE-C377-1DA2-1E5D8AC6E148}"/>
              </a:ext>
            </a:extLst>
          </p:cNvPr>
          <p:cNvSpPr/>
          <p:nvPr/>
        </p:nvSpPr>
        <p:spPr>
          <a:xfrm>
            <a:off x="109839" y="76834"/>
            <a:ext cx="2495176" cy="40590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34CF9150-FC66-DB03-D24A-11F8E6646F7C}"/>
              </a:ext>
            </a:extLst>
          </p:cNvPr>
          <p:cNvSpPr/>
          <p:nvPr/>
        </p:nvSpPr>
        <p:spPr>
          <a:xfrm>
            <a:off x="2752082" y="166377"/>
            <a:ext cx="1192306" cy="226821"/>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586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Climate/Drought Summary</a:t>
            </a:r>
          </a:p>
        </p:txBody>
      </p:sp>
      <p:sp>
        <p:nvSpPr>
          <p:cNvPr id="3" name="Content Placeholder 2"/>
          <p:cNvSpPr>
            <a:spLocks noGrp="1"/>
          </p:cNvSpPr>
          <p:nvPr>
            <p:ph idx="1"/>
          </p:nvPr>
        </p:nvSpPr>
        <p:spPr>
          <a:xfrm>
            <a:off x="1097280" y="1737360"/>
            <a:ext cx="10058400" cy="4892818"/>
          </a:xfrm>
        </p:spPr>
        <p:txBody>
          <a:bodyPr>
            <a:normAutofit/>
          </a:bodyPr>
          <a:lstStyle/>
          <a:p>
            <a:pPr marL="194310" marR="0" indent="-285750">
              <a:lnSpc>
                <a:spcPct val="107000"/>
              </a:lnSpc>
              <a:spcBef>
                <a:spcPts val="0"/>
              </a:spcBef>
              <a:spcAft>
                <a:spcPts val="800"/>
              </a:spcAft>
              <a:buFont typeface="Wingdings" panose="05000000000000000000" pitchFamily="2" charset="2"/>
              <a:buChar char="v"/>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Temperatures have been warmer than normal throughout the central to southern High Plains over the last 60-days and cooler than normal in the western portions of the region and warmer than normal in the east for the calendar year.  Over the last 60 days, most all the High Plains was 2-4 degrees above normal, with even some greater departures in North Dakota.</a:t>
            </a:r>
          </a:p>
          <a:p>
            <a:pPr marL="194310" marR="0" indent="-285750">
              <a:lnSpc>
                <a:spcPct val="107000"/>
              </a:lnSpc>
              <a:spcBef>
                <a:spcPts val="0"/>
              </a:spcBef>
              <a:spcAft>
                <a:spcPts val="800"/>
              </a:spcAft>
              <a:buFont typeface="Wingdings" panose="05000000000000000000" pitchFamily="2" charset="2"/>
              <a:buChar char="v"/>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Precipitation has been mixed in the region with portions of eastern Kansas, northern and central Nebraska, southern South Dakota and much of Wyoming and North Dakota above normal over the last 60 days which is helping with soil moisture recharge.</a:t>
            </a:r>
          </a:p>
          <a:p>
            <a:pPr marL="194310" marR="0" indent="-285750">
              <a:lnSpc>
                <a:spcPct val="107000"/>
              </a:lnSpc>
              <a:spcBef>
                <a:spcPts val="0"/>
              </a:spcBef>
              <a:spcAft>
                <a:spcPts val="800"/>
              </a:spcAft>
              <a:buFont typeface="Wingdings" panose="05000000000000000000" pitchFamily="2" charset="2"/>
              <a:buChar char="v"/>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Nebraska is currently showing 24.81 percent of the state in drought with just under 11% in extreme drought or worse. Areas of the Panhandle into central Nebraska have had drought be eliminated with the recent wetter pattern.</a:t>
            </a:r>
          </a:p>
          <a:p>
            <a:pPr marL="194310" marR="0" indent="-285750">
              <a:lnSpc>
                <a:spcPct val="107000"/>
              </a:lnSpc>
              <a:spcBef>
                <a:spcPts val="0"/>
              </a:spcBef>
              <a:spcAft>
                <a:spcPts val="800"/>
              </a:spcAft>
              <a:buFont typeface="Wingdings" panose="05000000000000000000" pitchFamily="2" charset="2"/>
              <a:buChar char="v"/>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seasonal drought outlook that goes through the end of January 2024 has the current drought situation holding status quo during this time for most all the region with drought improvement expected to our south in Kansas into the southern Plains as well as in the Midwest.</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2554871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CC3300"/>
                </a:solidFill>
              </a:rPr>
              <a:t>Nebraska Water Supply Update…</a:t>
            </a:r>
            <a:br>
              <a:rPr lang="en-US" b="1" i="1" dirty="0">
                <a:solidFill>
                  <a:srgbClr val="CC3300"/>
                </a:solidFill>
              </a:rPr>
            </a:br>
            <a:endParaRPr lang="en-US" dirty="0"/>
          </a:p>
        </p:txBody>
      </p:sp>
      <p:sp>
        <p:nvSpPr>
          <p:cNvPr id="3" name="Footer Placeholder 2"/>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3335490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D9F9F-8B48-F7A3-0928-2A91960D0519}"/>
              </a:ext>
            </a:extLst>
          </p:cNvPr>
          <p:cNvPicPr>
            <a:picLocks noChangeAspect="1"/>
          </p:cNvPicPr>
          <p:nvPr/>
        </p:nvPicPr>
        <p:blipFill>
          <a:blip r:embed="rId2"/>
          <a:stretch>
            <a:fillRect/>
          </a:stretch>
        </p:blipFill>
        <p:spPr>
          <a:xfrm>
            <a:off x="41946" y="23594"/>
            <a:ext cx="12150054" cy="6834405"/>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TextBox 8"/>
          <p:cNvSpPr txBox="1">
            <a:spLocks noChangeArrowheads="1"/>
          </p:cNvSpPr>
          <p:nvPr/>
        </p:nvSpPr>
        <p:spPr bwMode="auto">
          <a:xfrm>
            <a:off x="10595845" y="212307"/>
            <a:ext cx="1905000" cy="830997"/>
          </a:xfrm>
          <a:prstGeom prst="rect">
            <a:avLst/>
          </a:prstGeom>
          <a:noFill/>
          <a:ln w="9525">
            <a:noFill/>
            <a:miter lim="800000"/>
            <a:headEnd/>
            <a:tailEnd/>
          </a:ln>
        </p:spPr>
        <p:txBody>
          <a:bodyPr wrap="square">
            <a:spAutoFit/>
          </a:bodyPr>
          <a:lstStyle/>
          <a:p>
            <a:pPr>
              <a:spcBef>
                <a:spcPct val="20000"/>
              </a:spcBef>
            </a:pPr>
            <a:r>
              <a:rPr lang="en-US" sz="2400" b="1" dirty="0">
                <a:solidFill>
                  <a:srgbClr val="FF0000"/>
                </a:solidFill>
              </a:rPr>
              <a:t>3234.6 feet 55.7% Full</a:t>
            </a:r>
          </a:p>
        </p:txBody>
      </p:sp>
      <p:sp>
        <p:nvSpPr>
          <p:cNvPr id="6" name="Text Box 5"/>
          <p:cNvSpPr txBox="1">
            <a:spLocks noChangeArrowheads="1"/>
          </p:cNvSpPr>
          <p:nvPr/>
        </p:nvSpPr>
        <p:spPr bwMode="auto">
          <a:xfrm>
            <a:off x="3686185" y="5274276"/>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9" name="Down Arrow 4">
            <a:extLst>
              <a:ext uri="{FF2B5EF4-FFF2-40B4-BE49-F238E27FC236}">
                <a16:creationId xmlns:a16="http://schemas.microsoft.com/office/drawing/2014/main" id="{B95F91A5-1137-478E-9E51-F6C41BE5C92B}"/>
              </a:ext>
            </a:extLst>
          </p:cNvPr>
          <p:cNvSpPr/>
          <p:nvPr/>
        </p:nvSpPr>
        <p:spPr>
          <a:xfrm>
            <a:off x="11743766" y="928839"/>
            <a:ext cx="233815" cy="128921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78471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58E20E-ABED-AB16-376F-B5B0246DCF5A}"/>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8" name="TextBox 7"/>
          <p:cNvSpPr txBox="1"/>
          <p:nvPr/>
        </p:nvSpPr>
        <p:spPr>
          <a:xfrm>
            <a:off x="10075899" y="2304034"/>
            <a:ext cx="1866900" cy="861774"/>
          </a:xfrm>
          <a:prstGeom prst="rect">
            <a:avLst/>
          </a:prstGeom>
          <a:noFill/>
        </p:spPr>
        <p:txBody>
          <a:bodyPr wrap="square" rtlCol="0">
            <a:spAutoFit/>
          </a:bodyPr>
          <a:lstStyle/>
          <a:p>
            <a:r>
              <a:rPr lang="en-US" sz="2000" b="1" dirty="0">
                <a:solidFill>
                  <a:srgbClr val="FF0000"/>
                </a:solidFill>
              </a:rPr>
              <a:t>3234.6 Feet</a:t>
            </a:r>
          </a:p>
          <a:p>
            <a:r>
              <a:rPr lang="en-US" sz="2000" b="1" dirty="0">
                <a:solidFill>
                  <a:srgbClr val="FF0000"/>
                </a:solidFill>
              </a:rPr>
              <a:t>55.7% of Max</a:t>
            </a:r>
          </a:p>
          <a:p>
            <a:r>
              <a:rPr lang="en-US" sz="1000" b="1" dirty="0">
                <a:solidFill>
                  <a:srgbClr val="0000FF"/>
                </a:solidFill>
              </a:rPr>
              <a:t>November 2023</a:t>
            </a:r>
          </a:p>
        </p:txBody>
      </p:sp>
      <p:sp>
        <p:nvSpPr>
          <p:cNvPr id="10" name="Text Box 5"/>
          <p:cNvSpPr txBox="1">
            <a:spLocks noChangeArrowheads="1"/>
          </p:cNvSpPr>
          <p:nvPr/>
        </p:nvSpPr>
        <p:spPr bwMode="auto">
          <a:xfrm>
            <a:off x="3686185" y="5716280"/>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12" name="Down Arrow 11"/>
          <p:cNvSpPr/>
          <p:nvPr/>
        </p:nvSpPr>
        <p:spPr>
          <a:xfrm>
            <a:off x="8378370" y="2284462"/>
            <a:ext cx="130619" cy="813648"/>
          </a:xfrm>
          <a:prstGeom prst="downArrow">
            <a:avLst>
              <a:gd name="adj1" fmla="val 37155"/>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5F4ED"/>
              </a:solidFill>
            </a:endParaRPr>
          </a:p>
        </p:txBody>
      </p:sp>
      <p:sp>
        <p:nvSpPr>
          <p:cNvPr id="13" name="TextBox 12"/>
          <p:cNvSpPr txBox="1"/>
          <p:nvPr/>
        </p:nvSpPr>
        <p:spPr>
          <a:xfrm>
            <a:off x="6848485" y="2245661"/>
            <a:ext cx="1866900" cy="861774"/>
          </a:xfrm>
          <a:prstGeom prst="rect">
            <a:avLst/>
          </a:prstGeom>
          <a:noFill/>
        </p:spPr>
        <p:txBody>
          <a:bodyPr wrap="square" rtlCol="0">
            <a:spAutoFit/>
          </a:bodyPr>
          <a:lstStyle/>
          <a:p>
            <a:r>
              <a:rPr lang="en-US" sz="2000" b="1" dirty="0">
                <a:solidFill>
                  <a:srgbClr val="FF0000"/>
                </a:solidFill>
              </a:rPr>
              <a:t>3223.2 Feet</a:t>
            </a:r>
          </a:p>
          <a:p>
            <a:r>
              <a:rPr lang="en-US" sz="2000" b="1" dirty="0">
                <a:solidFill>
                  <a:srgbClr val="FF0000"/>
                </a:solidFill>
              </a:rPr>
              <a:t>42.7% of Max</a:t>
            </a:r>
          </a:p>
          <a:p>
            <a:r>
              <a:rPr lang="en-US" sz="1000" b="1" dirty="0">
                <a:solidFill>
                  <a:srgbClr val="0000FF"/>
                </a:solidFill>
              </a:rPr>
              <a:t>July 2023</a:t>
            </a:r>
          </a:p>
        </p:txBody>
      </p:sp>
      <p:sp>
        <p:nvSpPr>
          <p:cNvPr id="14" name="Down Arrow 13"/>
          <p:cNvSpPr/>
          <p:nvPr/>
        </p:nvSpPr>
        <p:spPr>
          <a:xfrm>
            <a:off x="11750034" y="2352160"/>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3224350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5676" y="0"/>
            <a:ext cx="3076324" cy="207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0DBFA6EF-AA07-CD03-8BDE-0C51AEC18D64}"/>
              </a:ext>
            </a:extLst>
          </p:cNvPr>
          <p:cNvPicPr>
            <a:picLocks noChangeAspect="1"/>
          </p:cNvPicPr>
          <p:nvPr/>
        </p:nvPicPr>
        <p:blipFill>
          <a:blip r:embed="rId3"/>
          <a:stretch>
            <a:fillRect/>
          </a:stretch>
        </p:blipFill>
        <p:spPr>
          <a:xfrm>
            <a:off x="21072" y="1737360"/>
            <a:ext cx="10583959" cy="4605615"/>
          </a:xfrm>
          <a:prstGeom prst="rect">
            <a:avLst/>
          </a:prstGeom>
        </p:spPr>
      </p:pic>
      <p:sp>
        <p:nvSpPr>
          <p:cNvPr id="9" name="Title 8"/>
          <p:cNvSpPr>
            <a:spLocks noGrp="1"/>
          </p:cNvSpPr>
          <p:nvPr>
            <p:ph type="title"/>
          </p:nvPr>
        </p:nvSpPr>
        <p:spPr/>
        <p:txBody>
          <a:bodyPr/>
          <a:lstStyle/>
          <a:p>
            <a:r>
              <a:rPr lang="en-US" dirty="0"/>
              <a:t>November 2023CARC Meeting</a:t>
            </a:r>
            <a:br>
              <a:rPr lang="en-US" dirty="0"/>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7" name="Text Box 5"/>
          <p:cNvSpPr txBox="1">
            <a:spLocks noChangeArrowheads="1"/>
          </p:cNvSpPr>
          <p:nvPr/>
        </p:nvSpPr>
        <p:spPr bwMode="auto">
          <a:xfrm>
            <a:off x="8727535" y="6273092"/>
            <a:ext cx="3919226"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CNPPID www.cnppid.com</a:t>
            </a:r>
          </a:p>
        </p:txBody>
      </p:sp>
      <p:sp>
        <p:nvSpPr>
          <p:cNvPr id="8" name="Oval 7"/>
          <p:cNvSpPr/>
          <p:nvPr/>
        </p:nvSpPr>
        <p:spPr>
          <a:xfrm>
            <a:off x="2460992" y="4484624"/>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76085" y="4143270"/>
            <a:ext cx="510746" cy="174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680469" y="4132113"/>
            <a:ext cx="510746" cy="217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627768" y="6091769"/>
            <a:ext cx="510746" cy="251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76085" y="6107810"/>
            <a:ext cx="510746" cy="235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33749" y="2522660"/>
            <a:ext cx="510746" cy="235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680469" y="2545016"/>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721820" y="5713994"/>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992C75-E4CD-4540-DCD7-10E0F5B43D2A}"/>
              </a:ext>
            </a:extLst>
          </p:cNvPr>
          <p:cNvSpPr/>
          <p:nvPr/>
        </p:nvSpPr>
        <p:spPr>
          <a:xfrm>
            <a:off x="9627768" y="4529699"/>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9B5657F-74C3-0FC0-EE18-593A6ECC2622}"/>
              </a:ext>
            </a:extLst>
          </p:cNvPr>
          <p:cNvSpPr/>
          <p:nvPr/>
        </p:nvSpPr>
        <p:spPr>
          <a:xfrm>
            <a:off x="2429514" y="5713994"/>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9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2F1BD-ACE9-EC55-8666-CB18B981FA35}"/>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306962" y="108214"/>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year at this time</a:t>
            </a:r>
            <a:r>
              <a:rPr lang="en-US" dirty="0">
                <a:solidFill>
                  <a:srgbClr val="FF0000"/>
                </a:solidFill>
              </a:rPr>
              <a:t>…..</a:t>
            </a:r>
          </a:p>
        </p:txBody>
      </p:sp>
    </p:spTree>
    <p:extLst>
      <p:ext uri="{BB962C8B-B14F-4D97-AF65-F5344CB8AC3E}">
        <p14:creationId xmlns:p14="http://schemas.microsoft.com/office/powerpoint/2010/main" val="3821288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C4F2EA88-CF2E-88AF-7AB3-617AF3A0F1ED}"/>
              </a:ext>
            </a:extLst>
          </p:cNvPr>
          <p:cNvPicPr>
            <a:picLocks noChangeAspect="1"/>
          </p:cNvPicPr>
          <p:nvPr/>
        </p:nvPicPr>
        <p:blipFill>
          <a:blip r:embed="rId2"/>
          <a:stretch>
            <a:fillRect/>
          </a:stretch>
        </p:blipFill>
        <p:spPr>
          <a:xfrm>
            <a:off x="0" y="0"/>
            <a:ext cx="12133174" cy="6824910"/>
          </a:xfrm>
          <a:prstGeom prst="rect">
            <a:avLst/>
          </a:prstGeom>
        </p:spPr>
      </p:pic>
    </p:spTree>
    <p:extLst>
      <p:ext uri="{BB962C8B-B14F-4D97-AF65-F5344CB8AC3E}">
        <p14:creationId xmlns:p14="http://schemas.microsoft.com/office/powerpoint/2010/main" val="3898212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76650"/>
            <a:ext cx="10058400" cy="1120346"/>
          </a:xfrm>
        </p:spPr>
        <p:txBody>
          <a:bodyPr>
            <a:normAutofit fontScale="90000"/>
          </a:bodyPr>
          <a:lstStyle/>
          <a:p>
            <a:pPr algn="ctr"/>
            <a:r>
              <a:rPr lang="en-US" sz="7200" b="1" dirty="0">
                <a:solidFill>
                  <a:srgbClr val="0000FF"/>
                </a:solidFill>
              </a:rPr>
              <a:t>Lake </a:t>
            </a:r>
            <a:r>
              <a:rPr lang="en-US" sz="7200" b="1" dirty="0" err="1">
                <a:solidFill>
                  <a:srgbClr val="0000FF"/>
                </a:solidFill>
              </a:rPr>
              <a:t>McConaughy</a:t>
            </a:r>
            <a:br>
              <a:rPr lang="en-US" sz="3600" b="1" dirty="0">
                <a:solidFill>
                  <a:srgbClr val="0000FF"/>
                </a:solidFill>
              </a:rPr>
            </a:br>
            <a:endParaRPr lang="en-US" dirty="0"/>
          </a:p>
        </p:txBody>
      </p:sp>
      <p:sp>
        <p:nvSpPr>
          <p:cNvPr id="3" name="Content Placeholder 2"/>
          <p:cNvSpPr>
            <a:spLocks noGrp="1"/>
          </p:cNvSpPr>
          <p:nvPr>
            <p:ph idx="1"/>
          </p:nvPr>
        </p:nvSpPr>
        <p:spPr>
          <a:xfrm>
            <a:off x="1182848" y="1696996"/>
            <a:ext cx="10091956" cy="4555523"/>
          </a:xfrm>
        </p:spPr>
        <p:txBody>
          <a:bodyPr>
            <a:normAutofit/>
          </a:bodyPr>
          <a:lstStyle/>
          <a:p>
            <a:pPr>
              <a:lnSpc>
                <a:spcPct val="150000"/>
              </a:lnSpc>
            </a:pPr>
            <a:r>
              <a:rPr lang="en-US" dirty="0"/>
              <a:t>Civil engineer Tyler Thulin reported that Lake McConaughy’s elevation currently is 3,231.5 feet, or 52% of maximum volume. He reported the lake elevation has risen 1.7 feet since the committee meeting on Sept. 22. Current inflows are around 1,400 cubic feet per second (</a:t>
            </a:r>
            <a:r>
              <a:rPr lang="en-US" dirty="0" err="1"/>
              <a:t>cfs</a:t>
            </a:r>
            <a:r>
              <a:rPr lang="en-US" dirty="0"/>
              <a:t>) and outflows are 0 due to the outage at Kingsley </a:t>
            </a:r>
            <a:r>
              <a:rPr lang="en-US" dirty="0" err="1"/>
              <a:t>Hydroplant</a:t>
            </a:r>
            <a:r>
              <a:rPr lang="en-US" dirty="0"/>
              <a:t> and Lake Ogallala being </a:t>
            </a:r>
            <a:r>
              <a:rPr lang="en-US" dirty="0" err="1"/>
              <a:t>revovated</a:t>
            </a:r>
            <a:r>
              <a:rPr lang="en-US" dirty="0"/>
              <a:t> by this Nebraska Game &amp; Parks. The big lake will continue to fill with no outflows taking place during the outage.</a:t>
            </a:r>
          </a:p>
          <a:p>
            <a:pPr>
              <a:lnSpc>
                <a:spcPct val="150000"/>
              </a:lnSpc>
            </a:pPr>
            <a:r>
              <a:rPr lang="en-US" b="1" dirty="0">
                <a:solidFill>
                  <a:srgbClr val="0000FF"/>
                </a:solidFill>
              </a:rPr>
              <a:t>SOURCE: CNPPID News Release October 5, 2023</a:t>
            </a:r>
          </a:p>
          <a:p>
            <a:pPr marL="742950" indent="-285750" algn="ctr">
              <a:spcBef>
                <a:spcPct val="50000"/>
              </a:spcBef>
            </a:pPr>
            <a:r>
              <a:rPr lang="en-US" b="1" dirty="0">
                <a:solidFill>
                  <a:srgbClr val="0000FF"/>
                </a:solidFill>
              </a:rPr>
              <a:t> www.cnppid.com</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1532552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4B5080-5131-4C2F-B7E3-ABBC30E5644F}"/>
              </a:ext>
            </a:extLst>
          </p:cNvPr>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8ACA0764-6E7D-E580-F304-8EE27AD0C6F9}"/>
              </a:ext>
            </a:extLst>
          </p:cNvPr>
          <p:cNvPicPr>
            <a:picLocks noChangeAspect="1"/>
          </p:cNvPicPr>
          <p:nvPr/>
        </p:nvPicPr>
        <p:blipFill>
          <a:blip r:embed="rId2"/>
          <a:stretch>
            <a:fillRect/>
          </a:stretch>
        </p:blipFill>
        <p:spPr>
          <a:xfrm>
            <a:off x="3411958" y="0"/>
            <a:ext cx="5368083" cy="6858000"/>
          </a:xfrm>
          <a:prstGeom prst="rect">
            <a:avLst/>
          </a:prstGeom>
        </p:spPr>
      </p:pic>
    </p:spTree>
    <p:extLst>
      <p:ext uri="{BB962C8B-B14F-4D97-AF65-F5344CB8AC3E}">
        <p14:creationId xmlns:p14="http://schemas.microsoft.com/office/powerpoint/2010/main" val="211201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2633C8-3A76-433E-8211-711AA104C6A9}"/>
              </a:ext>
            </a:extLst>
          </p:cNvPr>
          <p:cNvSpPr>
            <a:spLocks noGrp="1"/>
          </p:cNvSpPr>
          <p:nvPr>
            <p:ph type="ftr" sz="quarter" idx="11"/>
          </p:nvPr>
        </p:nvSpPr>
        <p:spPr/>
        <p:txBody>
          <a:bodyPr/>
          <a:lstStyle/>
          <a:p>
            <a:r>
              <a:rPr lang="en-US"/>
              <a:t>NATIONAL DROUGHT MITIGATION CENTER</a:t>
            </a:r>
            <a:endParaRPr lang="en-US" dirty="0"/>
          </a:p>
        </p:txBody>
      </p:sp>
      <p:pic>
        <p:nvPicPr>
          <p:cNvPr id="5" name="Picture 4">
            <a:extLst>
              <a:ext uri="{FF2B5EF4-FFF2-40B4-BE49-F238E27FC236}">
                <a16:creationId xmlns:a16="http://schemas.microsoft.com/office/drawing/2014/main" id="{7F0AE151-9CD4-3417-2033-46C5C67CD4D8}"/>
              </a:ext>
            </a:extLst>
          </p:cNvPr>
          <p:cNvPicPr>
            <a:picLocks noChangeAspect="1"/>
          </p:cNvPicPr>
          <p:nvPr/>
        </p:nvPicPr>
        <p:blipFill>
          <a:blip r:embed="rId2"/>
          <a:stretch>
            <a:fillRect/>
          </a:stretch>
        </p:blipFill>
        <p:spPr>
          <a:xfrm>
            <a:off x="0" y="0"/>
            <a:ext cx="5713537" cy="4356608"/>
          </a:xfrm>
          <a:prstGeom prst="rect">
            <a:avLst/>
          </a:prstGeom>
        </p:spPr>
      </p:pic>
      <p:pic>
        <p:nvPicPr>
          <p:cNvPr id="8" name="Picture 7">
            <a:extLst>
              <a:ext uri="{FF2B5EF4-FFF2-40B4-BE49-F238E27FC236}">
                <a16:creationId xmlns:a16="http://schemas.microsoft.com/office/drawing/2014/main" id="{2D2BF459-6B12-73EF-6B58-B81622FCFBD3}"/>
              </a:ext>
            </a:extLst>
          </p:cNvPr>
          <p:cNvPicPr>
            <a:picLocks noChangeAspect="1"/>
          </p:cNvPicPr>
          <p:nvPr/>
        </p:nvPicPr>
        <p:blipFill>
          <a:blip r:embed="rId3"/>
          <a:stretch>
            <a:fillRect/>
          </a:stretch>
        </p:blipFill>
        <p:spPr>
          <a:xfrm>
            <a:off x="5559552" y="1810347"/>
            <a:ext cx="6632448" cy="5080743"/>
          </a:xfrm>
          <a:prstGeom prst="rect">
            <a:avLst/>
          </a:prstGeom>
        </p:spPr>
      </p:pic>
    </p:spTree>
    <p:extLst>
      <p:ext uri="{BB962C8B-B14F-4D97-AF65-F5344CB8AC3E}">
        <p14:creationId xmlns:p14="http://schemas.microsoft.com/office/powerpoint/2010/main" val="3126402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AC9A-8DA7-4A40-8283-59510D3D7F18}"/>
              </a:ext>
            </a:extLst>
          </p:cNvPr>
          <p:cNvSpPr>
            <a:spLocks noGrp="1"/>
          </p:cNvSpPr>
          <p:nvPr>
            <p:ph type="title"/>
          </p:nvPr>
        </p:nvSpPr>
        <p:spPr>
          <a:xfrm>
            <a:off x="0" y="2481882"/>
            <a:ext cx="4085668" cy="2286000"/>
          </a:xfrm>
        </p:spPr>
        <p:txBody>
          <a:bodyPr/>
          <a:lstStyle/>
          <a:p>
            <a:pPr algn="ctr"/>
            <a:r>
              <a:rPr lang="en-US" b="1" dirty="0"/>
              <a:t>North Platte Basin data</a:t>
            </a:r>
          </a:p>
        </p:txBody>
      </p:sp>
      <p:sp>
        <p:nvSpPr>
          <p:cNvPr id="4" name="Text Placeholder 3">
            <a:extLst>
              <a:ext uri="{FF2B5EF4-FFF2-40B4-BE49-F238E27FC236}">
                <a16:creationId xmlns:a16="http://schemas.microsoft.com/office/drawing/2014/main" id="{28B8F49D-FB11-443A-B85A-5D4C319A0926}"/>
              </a:ext>
            </a:extLst>
          </p:cNvPr>
          <p:cNvSpPr>
            <a:spLocks noGrp="1"/>
          </p:cNvSpPr>
          <p:nvPr>
            <p:ph type="body" sz="half" idx="2"/>
          </p:nvPr>
        </p:nvSpPr>
        <p:spPr>
          <a:xfrm>
            <a:off x="4186106" y="6233281"/>
            <a:ext cx="7222922" cy="226504"/>
          </a:xfrm>
        </p:spPr>
        <p:txBody>
          <a:bodyPr>
            <a:noAutofit/>
          </a:bodyPr>
          <a:lstStyle/>
          <a:p>
            <a:r>
              <a:rPr lang="en-US" sz="1600" b="1" dirty="0">
                <a:solidFill>
                  <a:schemeClr val="tx1"/>
                </a:solidFill>
              </a:rPr>
              <a:t>https://www.usbr.gov/gp/lakes_reservoirs/wareprts/main_menu.html#supply</a:t>
            </a:r>
          </a:p>
        </p:txBody>
      </p:sp>
      <p:sp>
        <p:nvSpPr>
          <p:cNvPr id="5" name="Footer Placeholder 4">
            <a:extLst>
              <a:ext uri="{FF2B5EF4-FFF2-40B4-BE49-F238E27FC236}">
                <a16:creationId xmlns:a16="http://schemas.microsoft.com/office/drawing/2014/main" id="{B3998974-F575-44EF-A29B-D4331B8191AC}"/>
              </a:ext>
            </a:extLst>
          </p:cNvPr>
          <p:cNvSpPr>
            <a:spLocks noGrp="1"/>
          </p:cNvSpPr>
          <p:nvPr>
            <p:ph type="ftr" sz="quarter" idx="11"/>
          </p:nvPr>
        </p:nvSpPr>
        <p:spPr/>
        <p:txBody>
          <a:bodyPr/>
          <a:lstStyle/>
          <a:p>
            <a:r>
              <a:rPr lang="en-US"/>
              <a:t>NATIONAL DROUGHT MITIGATION CENTER</a:t>
            </a:r>
            <a:endParaRPr lang="en-US" dirty="0"/>
          </a:p>
        </p:txBody>
      </p:sp>
      <p:pic>
        <p:nvPicPr>
          <p:cNvPr id="9" name="Content Placeholder 8">
            <a:extLst>
              <a:ext uri="{FF2B5EF4-FFF2-40B4-BE49-F238E27FC236}">
                <a16:creationId xmlns:a16="http://schemas.microsoft.com/office/drawing/2014/main" id="{61FD25CB-DD23-4790-B77C-1F5BBD693051}"/>
              </a:ext>
            </a:extLst>
          </p:cNvPr>
          <p:cNvPicPr>
            <a:picLocks noGrp="1" noChangeAspect="1"/>
          </p:cNvPicPr>
          <p:nvPr>
            <p:ph idx="1"/>
          </p:nvPr>
        </p:nvPicPr>
        <p:blipFill>
          <a:blip r:embed="rId2"/>
          <a:stretch>
            <a:fillRect/>
          </a:stretch>
        </p:blipFill>
        <p:spPr>
          <a:xfrm>
            <a:off x="4101597" y="1182848"/>
            <a:ext cx="8052657" cy="4269996"/>
          </a:xfrm>
        </p:spPr>
      </p:pic>
    </p:spTree>
    <p:extLst>
      <p:ext uri="{BB962C8B-B14F-4D97-AF65-F5344CB8AC3E}">
        <p14:creationId xmlns:p14="http://schemas.microsoft.com/office/powerpoint/2010/main" val="209024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35741" y="-692398"/>
            <a:ext cx="10058400" cy="1450975"/>
          </a:xfrm>
        </p:spPr>
        <p:txBody>
          <a:bodyPr/>
          <a:lstStyle/>
          <a:p>
            <a:pPr algn="ctr"/>
            <a:r>
              <a:rPr lang="en-US" b="1" dirty="0"/>
              <a:t>North Platte River Basin Inflow</a:t>
            </a:r>
          </a:p>
        </p:txBody>
      </p:sp>
      <p:pic>
        <p:nvPicPr>
          <p:cNvPr id="12" name="Content Placeholder 11">
            <a:extLst>
              <a:ext uri="{FF2B5EF4-FFF2-40B4-BE49-F238E27FC236}">
                <a16:creationId xmlns:a16="http://schemas.microsoft.com/office/drawing/2014/main" id="{43CF94CE-61A3-4418-BBE0-6F115D3D89D6}"/>
              </a:ext>
            </a:extLst>
          </p:cNvPr>
          <p:cNvPicPr>
            <a:picLocks noGrp="1" noChangeAspect="1"/>
          </p:cNvPicPr>
          <p:nvPr>
            <p:ph sz="half" idx="4294967295"/>
          </p:nvPr>
        </p:nvPicPr>
        <p:blipFill>
          <a:blip r:embed="rId2"/>
          <a:stretch>
            <a:fillRect/>
          </a:stretch>
        </p:blipFill>
        <p:spPr>
          <a:xfrm>
            <a:off x="1068810" y="867445"/>
            <a:ext cx="9392262" cy="1892300"/>
          </a:xfrm>
        </p:spPr>
      </p:pic>
      <p:pic>
        <p:nvPicPr>
          <p:cNvPr id="14" name="Content Placeholder 13">
            <a:extLst>
              <a:ext uri="{FF2B5EF4-FFF2-40B4-BE49-F238E27FC236}">
                <a16:creationId xmlns:a16="http://schemas.microsoft.com/office/drawing/2014/main" id="{98CC1C17-CF3B-42B1-8C6E-C37F9E1CB15B}"/>
              </a:ext>
            </a:extLst>
          </p:cNvPr>
          <p:cNvPicPr>
            <a:picLocks noGrp="1" noChangeAspect="1"/>
          </p:cNvPicPr>
          <p:nvPr>
            <p:ph sz="quarter" idx="4294967295"/>
          </p:nvPr>
        </p:nvPicPr>
        <p:blipFill>
          <a:blip r:embed="rId3"/>
          <a:stretch>
            <a:fillRect/>
          </a:stretch>
        </p:blipFill>
        <p:spPr>
          <a:xfrm>
            <a:off x="1902619" y="2695575"/>
            <a:ext cx="8386762" cy="4162425"/>
          </a:xfrm>
        </p:spPr>
      </p:pic>
    </p:spTree>
    <p:extLst>
      <p:ext uri="{BB962C8B-B14F-4D97-AF65-F5344CB8AC3E}">
        <p14:creationId xmlns:p14="http://schemas.microsoft.com/office/powerpoint/2010/main" val="1456235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60908" y="-251605"/>
            <a:ext cx="10058400" cy="1450975"/>
          </a:xfrm>
        </p:spPr>
        <p:txBody>
          <a:bodyPr/>
          <a:lstStyle/>
          <a:p>
            <a:pPr algn="ctr"/>
            <a:r>
              <a:rPr lang="en-US" b="1" dirty="0"/>
              <a:t>North Platte River Basin Storage</a:t>
            </a:r>
          </a:p>
        </p:txBody>
      </p:sp>
      <p:pic>
        <p:nvPicPr>
          <p:cNvPr id="3" name="Picture 2">
            <a:extLst>
              <a:ext uri="{FF2B5EF4-FFF2-40B4-BE49-F238E27FC236}">
                <a16:creationId xmlns:a16="http://schemas.microsoft.com/office/drawing/2014/main" id="{2D80DE59-895C-43F1-8321-F7D5DDE90A76}"/>
              </a:ext>
            </a:extLst>
          </p:cNvPr>
          <p:cNvPicPr>
            <a:picLocks noChangeAspect="1"/>
          </p:cNvPicPr>
          <p:nvPr/>
        </p:nvPicPr>
        <p:blipFill>
          <a:blip r:embed="rId2"/>
          <a:stretch>
            <a:fillRect/>
          </a:stretch>
        </p:blipFill>
        <p:spPr>
          <a:xfrm>
            <a:off x="1066800" y="1765634"/>
            <a:ext cx="10058400" cy="4333607"/>
          </a:xfrm>
          <a:prstGeom prst="rect">
            <a:avLst/>
          </a:prstGeom>
        </p:spPr>
      </p:pic>
    </p:spTree>
    <p:extLst>
      <p:ext uri="{BB962C8B-B14F-4D97-AF65-F5344CB8AC3E}">
        <p14:creationId xmlns:p14="http://schemas.microsoft.com/office/powerpoint/2010/main" val="937106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North Platte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77075" y="2317481"/>
            <a:ext cx="10058400" cy="4022725"/>
          </a:xfrm>
        </p:spPr>
        <p:txBody>
          <a:bodyPr/>
          <a:lstStyle/>
          <a:p>
            <a:r>
              <a:rPr lang="en-US" sz="2800" b="1" u="sng" dirty="0" err="1"/>
              <a:t>Seminoe</a:t>
            </a:r>
            <a:r>
              <a:rPr lang="en-US" sz="2800" b="1" u="sng" dirty="0"/>
              <a:t>:</a:t>
            </a:r>
            <a:r>
              <a:rPr lang="en-US" sz="2800" b="1" dirty="0"/>
              <a:t>  </a:t>
            </a:r>
            <a:r>
              <a:rPr lang="en-US" dirty="0"/>
              <a:t>65.7% of conservation pool, </a:t>
            </a:r>
            <a:r>
              <a:rPr lang="en-US" dirty="0">
                <a:solidFill>
                  <a:srgbClr val="FF0000"/>
                </a:solidFill>
              </a:rPr>
              <a:t>83.4% last CARC meeting</a:t>
            </a:r>
          </a:p>
          <a:p>
            <a:r>
              <a:rPr lang="en-US" sz="2800" b="1" u="sng" dirty="0"/>
              <a:t>Pathfinder:</a:t>
            </a:r>
            <a:r>
              <a:rPr lang="en-US" sz="2800" dirty="0"/>
              <a:t> </a:t>
            </a:r>
            <a:r>
              <a:rPr lang="en-US" dirty="0"/>
              <a:t>64.7% of conservation pool, </a:t>
            </a:r>
            <a:r>
              <a:rPr lang="en-US" dirty="0">
                <a:solidFill>
                  <a:srgbClr val="FF0000"/>
                </a:solidFill>
              </a:rPr>
              <a:t>66.0% last CARC meeting</a:t>
            </a:r>
            <a:endParaRPr lang="en-US" dirty="0"/>
          </a:p>
          <a:p>
            <a:r>
              <a:rPr lang="en-US" sz="2800" b="1" u="sng" dirty="0" err="1"/>
              <a:t>Glendo</a:t>
            </a:r>
            <a:r>
              <a:rPr lang="en-US" sz="2800" b="1" u="sng" dirty="0"/>
              <a:t>:</a:t>
            </a:r>
            <a:r>
              <a:rPr lang="en-US" sz="2800" b="1" dirty="0"/>
              <a:t> </a:t>
            </a:r>
            <a:r>
              <a:rPr lang="en-US" dirty="0"/>
              <a:t>36.1% of conservation pool, </a:t>
            </a:r>
            <a:r>
              <a:rPr lang="en-US" dirty="0">
                <a:solidFill>
                  <a:srgbClr val="FF0000"/>
                </a:solidFill>
              </a:rPr>
              <a:t>90.0% last CARC meeting</a:t>
            </a:r>
            <a:endParaRPr lang="en-US" dirty="0"/>
          </a:p>
          <a:p>
            <a:r>
              <a:rPr lang="en-US" sz="2800" b="1" u="sng" dirty="0" err="1"/>
              <a:t>Alcova</a:t>
            </a:r>
            <a:r>
              <a:rPr lang="en-US" sz="2800" b="1" u="sng" dirty="0"/>
              <a:t>:</a:t>
            </a:r>
            <a:r>
              <a:rPr lang="en-US" sz="2800" dirty="0"/>
              <a:t>  </a:t>
            </a:r>
            <a:r>
              <a:rPr lang="en-US" dirty="0"/>
              <a:t>85.2% of conservation pool, </a:t>
            </a:r>
            <a:r>
              <a:rPr lang="en-US" dirty="0">
                <a:solidFill>
                  <a:srgbClr val="FF0000"/>
                </a:solidFill>
              </a:rPr>
              <a:t>98.0% last CARC meeting</a:t>
            </a:r>
            <a:endParaRPr lang="en-US" b="1" u="sng" dirty="0"/>
          </a:p>
          <a:p>
            <a:endParaRPr lang="en-US" dirty="0"/>
          </a:p>
        </p:txBody>
      </p:sp>
      <p:sp>
        <p:nvSpPr>
          <p:cNvPr id="7" name="Text Box 5"/>
          <p:cNvSpPr txBox="1">
            <a:spLocks noChangeArrowheads="1"/>
          </p:cNvSpPr>
          <p:nvPr/>
        </p:nvSpPr>
        <p:spPr bwMode="auto">
          <a:xfrm>
            <a:off x="-329726" y="5769951"/>
            <a:ext cx="7875662"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BOR  https://www.usbr.gov/gp/lakes_reservoirs/wyoming_lakes.html</a:t>
            </a:r>
            <a:endParaRPr lang="en-US" sz="1800" b="1" dirty="0">
              <a:solidFill>
                <a:srgbClr val="0066FF"/>
              </a:solidFill>
            </a:endParaRPr>
          </a:p>
        </p:txBody>
      </p:sp>
      <p:pic>
        <p:nvPicPr>
          <p:cNvPr id="8" name="Picture 7">
            <a:extLst>
              <a:ext uri="{FF2B5EF4-FFF2-40B4-BE49-F238E27FC236}">
                <a16:creationId xmlns:a16="http://schemas.microsoft.com/office/drawing/2014/main" id="{C55B7CD3-5A31-4D6E-B45F-EC9ADB8692D5}"/>
              </a:ext>
            </a:extLst>
          </p:cNvPr>
          <p:cNvPicPr>
            <a:picLocks noChangeAspect="1"/>
          </p:cNvPicPr>
          <p:nvPr/>
        </p:nvPicPr>
        <p:blipFill>
          <a:blip r:embed="rId2"/>
          <a:stretch>
            <a:fillRect/>
          </a:stretch>
        </p:blipFill>
        <p:spPr>
          <a:xfrm>
            <a:off x="7761686" y="2835274"/>
            <a:ext cx="4430314" cy="4022725"/>
          </a:xfrm>
          <a:prstGeom prst="rect">
            <a:avLst/>
          </a:prstGeom>
        </p:spPr>
      </p:pic>
    </p:spTree>
    <p:extLst>
      <p:ext uri="{BB962C8B-B14F-4D97-AF65-F5344CB8AC3E}">
        <p14:creationId xmlns:p14="http://schemas.microsoft.com/office/powerpoint/2010/main" val="2056339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Republican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1068387" y="1813279"/>
            <a:ext cx="10058400" cy="4022725"/>
          </a:xfrm>
        </p:spPr>
        <p:txBody>
          <a:bodyPr/>
          <a:lstStyle/>
          <a:p>
            <a:r>
              <a:rPr lang="en-US" sz="2800" b="1" u="sng" dirty="0"/>
              <a:t>Hugh Butler:</a:t>
            </a:r>
            <a:r>
              <a:rPr lang="en-US" sz="2800" b="1" dirty="0"/>
              <a:t>  </a:t>
            </a:r>
            <a:r>
              <a:rPr lang="en-US" dirty="0"/>
              <a:t>43.7% (</a:t>
            </a:r>
            <a:r>
              <a:rPr lang="en-US" dirty="0">
                <a:solidFill>
                  <a:srgbClr val="FF0000"/>
                </a:solidFill>
              </a:rPr>
              <a:t>44.6%</a:t>
            </a:r>
            <a:r>
              <a:rPr lang="en-US" dirty="0"/>
              <a:t>) of conservation pool</a:t>
            </a:r>
          </a:p>
          <a:p>
            <a:r>
              <a:rPr lang="en-US" sz="2800" b="1" u="sng" dirty="0"/>
              <a:t>Enders:</a:t>
            </a:r>
            <a:r>
              <a:rPr lang="en-US" sz="2800" dirty="0"/>
              <a:t> </a:t>
            </a:r>
            <a:r>
              <a:rPr lang="en-US" dirty="0"/>
              <a:t>17.6% (</a:t>
            </a:r>
            <a:r>
              <a:rPr lang="en-US" dirty="0">
                <a:solidFill>
                  <a:srgbClr val="FF0000"/>
                </a:solidFill>
              </a:rPr>
              <a:t>19.8%</a:t>
            </a:r>
            <a:r>
              <a:rPr lang="en-US" dirty="0"/>
              <a:t>) of conservation pool</a:t>
            </a:r>
          </a:p>
          <a:p>
            <a:r>
              <a:rPr lang="en-US" sz="2800" b="1" u="sng" dirty="0"/>
              <a:t>Harry Strunk:</a:t>
            </a:r>
            <a:r>
              <a:rPr lang="en-US" sz="2800" b="1" dirty="0"/>
              <a:t> </a:t>
            </a:r>
            <a:r>
              <a:rPr lang="en-US" dirty="0"/>
              <a:t>74.5% (</a:t>
            </a:r>
            <a:r>
              <a:rPr lang="en-US" dirty="0">
                <a:solidFill>
                  <a:srgbClr val="FF0000"/>
                </a:solidFill>
              </a:rPr>
              <a:t>94.5%</a:t>
            </a:r>
            <a:r>
              <a:rPr lang="en-US" dirty="0"/>
              <a:t>) of conservation pool</a:t>
            </a:r>
          </a:p>
          <a:p>
            <a:r>
              <a:rPr lang="en-US" sz="2800" b="1" u="sng" dirty="0"/>
              <a:t>Swanson:</a:t>
            </a:r>
            <a:r>
              <a:rPr lang="en-US" sz="2800" dirty="0"/>
              <a:t> </a:t>
            </a:r>
            <a:r>
              <a:rPr lang="en-US" dirty="0"/>
              <a:t>47.2% (</a:t>
            </a:r>
            <a:r>
              <a:rPr lang="en-US" dirty="0">
                <a:solidFill>
                  <a:srgbClr val="FF0000"/>
                </a:solidFill>
              </a:rPr>
              <a:t>49.9%</a:t>
            </a:r>
            <a:r>
              <a:rPr lang="en-US" dirty="0"/>
              <a:t>) of conservation pool</a:t>
            </a:r>
          </a:p>
          <a:p>
            <a:endParaRPr lang="en-US" dirty="0"/>
          </a:p>
        </p:txBody>
      </p:sp>
      <p:pic>
        <p:nvPicPr>
          <p:cNvPr id="5" name="Picture 6"/>
          <p:cNvPicPr>
            <a:picLocks noChangeAspect="1" noChangeArrowheads="1"/>
          </p:cNvPicPr>
          <p:nvPr/>
        </p:nvPicPr>
        <p:blipFill>
          <a:blip r:embed="rId2" cstate="print"/>
          <a:srcRect/>
          <a:stretch>
            <a:fillRect/>
          </a:stretch>
        </p:blipFill>
        <p:spPr bwMode="auto">
          <a:xfrm>
            <a:off x="4876800" y="3929448"/>
            <a:ext cx="6652402" cy="3019168"/>
          </a:xfrm>
          <a:prstGeom prst="rect">
            <a:avLst/>
          </a:prstGeom>
          <a:noFill/>
          <a:ln w="9525" algn="ctr">
            <a:noFill/>
            <a:miter lim="800000"/>
            <a:headEnd/>
            <a:tailEnd/>
          </a:ln>
        </p:spPr>
      </p:pic>
      <p:sp>
        <p:nvSpPr>
          <p:cNvPr id="6" name="TextBox 5"/>
          <p:cNvSpPr txBox="1"/>
          <p:nvPr/>
        </p:nvSpPr>
        <p:spPr>
          <a:xfrm>
            <a:off x="1068387" y="4079724"/>
            <a:ext cx="1960605" cy="400110"/>
          </a:xfrm>
          <a:prstGeom prst="rect">
            <a:avLst/>
          </a:prstGeom>
          <a:noFill/>
        </p:spPr>
        <p:txBody>
          <a:bodyPr wrap="square" rtlCol="0">
            <a:spAutoFit/>
          </a:bodyPr>
          <a:lstStyle/>
          <a:p>
            <a:r>
              <a:rPr lang="en-US" sz="1000" dirty="0">
                <a:solidFill>
                  <a:srgbClr val="FF0000"/>
                </a:solidFill>
              </a:rPr>
              <a:t>*values in red are from the last CARC meeting</a:t>
            </a:r>
          </a:p>
        </p:txBody>
      </p:sp>
      <p:sp>
        <p:nvSpPr>
          <p:cNvPr id="7" name="Text Box 5"/>
          <p:cNvSpPr txBox="1">
            <a:spLocks noChangeArrowheads="1"/>
          </p:cNvSpPr>
          <p:nvPr/>
        </p:nvSpPr>
        <p:spPr bwMode="auto">
          <a:xfrm>
            <a:off x="-381000" y="5869094"/>
            <a:ext cx="7086600" cy="784830"/>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BOR  http://www.usbr.gov/gp/lakes_reservoirs</a:t>
            </a:r>
            <a:endParaRPr lang="en-US" sz="1800" b="1" dirty="0">
              <a:solidFill>
                <a:srgbClr val="0066FF"/>
              </a:solidFill>
            </a:endParaRPr>
          </a:p>
          <a:p>
            <a:pPr marL="742950" indent="-285750" algn="ctr">
              <a:spcBef>
                <a:spcPct val="50000"/>
              </a:spcBef>
            </a:pPr>
            <a:endParaRPr lang="en-US" sz="1800" b="1" dirty="0">
              <a:solidFill>
                <a:srgbClr val="0066FF"/>
              </a:solidFill>
            </a:endParaRPr>
          </a:p>
        </p:txBody>
      </p:sp>
    </p:spTree>
    <p:extLst>
      <p:ext uri="{BB962C8B-B14F-4D97-AF65-F5344CB8AC3E}">
        <p14:creationId xmlns:p14="http://schemas.microsoft.com/office/powerpoint/2010/main" val="3653691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rPr>
              <a:t>Republican River Basin</a:t>
            </a:r>
            <a:endParaRPr lang="en-US" dirty="0"/>
          </a:p>
        </p:txBody>
      </p:sp>
      <p:sp>
        <p:nvSpPr>
          <p:cNvPr id="3" name="Content Placeholder 2"/>
          <p:cNvSpPr>
            <a:spLocks noGrp="1"/>
          </p:cNvSpPr>
          <p:nvPr>
            <p:ph idx="1"/>
          </p:nvPr>
        </p:nvSpPr>
        <p:spPr/>
        <p:txBody>
          <a:bodyPr/>
          <a:lstStyle/>
          <a:p>
            <a:pPr>
              <a:buNone/>
            </a:pPr>
            <a:r>
              <a:rPr lang="en-US" b="1" u="sng" dirty="0"/>
              <a:t>Harlan County Current Conditions</a:t>
            </a:r>
          </a:p>
          <a:p>
            <a:pPr>
              <a:buClr>
                <a:srgbClr val="C00000"/>
              </a:buClr>
              <a:buFont typeface="Wingdings" pitchFamily="2" charset="2"/>
              <a:buChar char="ü"/>
            </a:pPr>
            <a:r>
              <a:rPr lang="en-US" dirty="0"/>
              <a:t>Conservation Pool is 67.3% full (</a:t>
            </a:r>
            <a:r>
              <a:rPr lang="en-US" dirty="0">
                <a:solidFill>
                  <a:srgbClr val="FF0000"/>
                </a:solidFill>
              </a:rPr>
              <a:t>78.8%</a:t>
            </a:r>
            <a:r>
              <a:rPr lang="en-US" dirty="0"/>
              <a:t>) </a:t>
            </a:r>
          </a:p>
          <a:p>
            <a:pPr marL="0" indent="0">
              <a:buClr>
                <a:srgbClr val="C00000"/>
              </a:buClr>
              <a:buNone/>
            </a:pPr>
            <a:endParaRPr lang="en-US" dirty="0"/>
          </a:p>
          <a:p>
            <a:pPr>
              <a:buClr>
                <a:srgbClr val="C00000"/>
              </a:buClr>
              <a:buFont typeface="Wingdings" pitchFamily="2" charset="2"/>
              <a:buChar char="ü"/>
            </a:pPr>
            <a:r>
              <a:rPr lang="en-US" dirty="0"/>
              <a:t>211,453 Acre-Feet in storage compared to </a:t>
            </a:r>
            <a:r>
              <a:rPr lang="en-US" dirty="0">
                <a:solidFill>
                  <a:srgbClr val="FF0000"/>
                </a:solidFill>
              </a:rPr>
              <a:t>247,516</a:t>
            </a:r>
            <a:r>
              <a:rPr lang="en-US" dirty="0"/>
              <a:t> Acre-Feet (AF) of water in storage during July 2023</a:t>
            </a:r>
          </a:p>
          <a:p>
            <a:pPr marL="0" indent="0">
              <a:buClr>
                <a:srgbClr val="C00000"/>
              </a:buClr>
              <a:buNone/>
            </a:pPr>
            <a:endParaRPr lang="en-US" dirty="0"/>
          </a:p>
          <a:p>
            <a:pPr>
              <a:buClr>
                <a:srgbClr val="C00000"/>
              </a:buClr>
              <a:buFont typeface="Wingdings" pitchFamily="2" charset="2"/>
              <a:buChar char="ü"/>
            </a:pPr>
            <a:r>
              <a:rPr lang="en-US" dirty="0"/>
              <a:t>Last year at this time, 227,361 AF was in storage (November 2023)</a:t>
            </a:r>
          </a:p>
          <a:p>
            <a:pPr marL="0" indent="0">
              <a:buClr>
                <a:srgbClr val="C00000"/>
              </a:buClr>
              <a:buNone/>
            </a:pPr>
            <a:endParaRPr lang="en-US" dirty="0"/>
          </a:p>
          <a:p>
            <a:pPr>
              <a:buClr>
                <a:srgbClr val="C00000"/>
              </a:buClr>
              <a:buFont typeface="Wingdings" pitchFamily="2" charset="2"/>
              <a:buChar char="ü"/>
            </a:pPr>
            <a:r>
              <a:rPr lang="en-US" dirty="0"/>
              <a:t>Historical average storage for this time of the year is 243,496 AF</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TextBox 4"/>
          <p:cNvSpPr txBox="1"/>
          <p:nvPr/>
        </p:nvSpPr>
        <p:spPr>
          <a:xfrm>
            <a:off x="9326880" y="1929648"/>
            <a:ext cx="1960605" cy="400110"/>
          </a:xfrm>
          <a:prstGeom prst="rect">
            <a:avLst/>
          </a:prstGeom>
          <a:noFill/>
        </p:spPr>
        <p:txBody>
          <a:bodyPr wrap="square" rtlCol="0">
            <a:spAutoFit/>
          </a:bodyPr>
          <a:lstStyle/>
          <a:p>
            <a:r>
              <a:rPr lang="en-US" sz="1000" dirty="0">
                <a:solidFill>
                  <a:srgbClr val="FF0000"/>
                </a:solidFill>
              </a:rPr>
              <a:t>*values in red are from the last CARC meeting </a:t>
            </a:r>
          </a:p>
        </p:txBody>
      </p:sp>
      <p:sp>
        <p:nvSpPr>
          <p:cNvPr id="6" name="Text Box 6"/>
          <p:cNvSpPr txBox="1">
            <a:spLocks noChangeArrowheads="1"/>
          </p:cNvSpPr>
          <p:nvPr/>
        </p:nvSpPr>
        <p:spPr bwMode="auto">
          <a:xfrm>
            <a:off x="2582925" y="5996164"/>
            <a:ext cx="6400800" cy="336550"/>
          </a:xfrm>
          <a:prstGeom prst="rect">
            <a:avLst/>
          </a:prstGeom>
          <a:noFill/>
          <a:ln w="9525" algn="ctr">
            <a:noFill/>
            <a:miter lim="800000"/>
            <a:headEnd/>
            <a:tailEnd/>
          </a:ln>
        </p:spPr>
        <p:txBody>
          <a:bodyPr lIns="457200">
            <a:spAutoFit/>
          </a:bodyPr>
          <a:lstStyle/>
          <a:p>
            <a:pPr marL="742950" indent="-285750" algn="ctr">
              <a:spcBef>
                <a:spcPct val="50000"/>
              </a:spcBef>
            </a:pPr>
            <a:r>
              <a:rPr lang="en-US" sz="1600" b="1" dirty="0">
                <a:solidFill>
                  <a:srgbClr val="0000FF"/>
                </a:solidFill>
              </a:rPr>
              <a:t>Source: BOR http://www.usbr.gov/gp/lakes_reservoirs/</a:t>
            </a:r>
          </a:p>
        </p:txBody>
      </p:sp>
    </p:spTree>
    <p:extLst>
      <p:ext uri="{BB962C8B-B14F-4D97-AF65-F5344CB8AC3E}">
        <p14:creationId xmlns:p14="http://schemas.microsoft.com/office/powerpoint/2010/main" val="48942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A77AA5-CEF1-C7EA-A912-81EAA6F63A13}"/>
              </a:ext>
            </a:extLst>
          </p:cNvPr>
          <p:cNvPicPr>
            <a:picLocks noChangeAspect="1"/>
          </p:cNvPicPr>
          <p:nvPr/>
        </p:nvPicPr>
        <p:blipFill>
          <a:blip r:embed="rId2"/>
          <a:stretch>
            <a:fillRect/>
          </a:stretch>
        </p:blipFill>
        <p:spPr>
          <a:xfrm>
            <a:off x="1658112" y="0"/>
            <a:ext cx="8875776"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414054" y="0"/>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CARC Meeting</a:t>
            </a:r>
            <a:r>
              <a:rPr lang="en-US" dirty="0">
                <a:solidFill>
                  <a:srgbClr val="FF0000"/>
                </a:solidFill>
              </a:rPr>
              <a:t>…..</a:t>
            </a:r>
          </a:p>
        </p:txBody>
      </p:sp>
    </p:spTree>
    <p:extLst>
      <p:ext uri="{BB962C8B-B14F-4D97-AF65-F5344CB8AC3E}">
        <p14:creationId xmlns:p14="http://schemas.microsoft.com/office/powerpoint/2010/main" val="610204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DF4B060-C7DF-31A1-B49C-B49D8FCBCCF6}"/>
              </a:ext>
            </a:extLst>
          </p:cNvPr>
          <p:cNvPicPr>
            <a:picLocks noGrp="1" noChangeAspect="1"/>
          </p:cNvPicPr>
          <p:nvPr>
            <p:ph idx="1"/>
          </p:nvPr>
        </p:nvPicPr>
        <p:blipFill>
          <a:blip r:embed="rId2"/>
          <a:stretch>
            <a:fillRect/>
          </a:stretch>
        </p:blipFill>
        <p:spPr>
          <a:xfrm>
            <a:off x="3914775" y="214923"/>
            <a:ext cx="8252792" cy="5284060"/>
          </a:xfrm>
          <a:prstGeom prst="rect">
            <a:avLst/>
          </a:prstGeom>
        </p:spPr>
      </p:pic>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3" cstate="print"/>
          <a:srcRect/>
          <a:stretch>
            <a:fillRect/>
          </a:stretch>
        </p:blipFill>
        <p:spPr bwMode="auto">
          <a:xfrm>
            <a:off x="5730347" y="5356688"/>
            <a:ext cx="5561553" cy="1140530"/>
          </a:xfrm>
          <a:prstGeom prst="rect">
            <a:avLst/>
          </a:prstGeom>
          <a:noFill/>
          <a:ln w="9525">
            <a:noFill/>
            <a:miter lim="800000"/>
            <a:headEnd/>
            <a:tailEnd/>
          </a:ln>
        </p:spPr>
      </p:pic>
    </p:spTree>
    <p:extLst>
      <p:ext uri="{BB962C8B-B14F-4D97-AF65-F5344CB8AC3E}">
        <p14:creationId xmlns:p14="http://schemas.microsoft.com/office/powerpoint/2010/main" val="3149853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335A4B1-07E2-79EB-438E-7C69C5C102B1}"/>
              </a:ext>
            </a:extLst>
          </p:cNvPr>
          <p:cNvPicPr>
            <a:picLocks noGrp="1" noChangeAspect="1"/>
          </p:cNvPicPr>
          <p:nvPr>
            <p:ph idx="1"/>
          </p:nvPr>
        </p:nvPicPr>
        <p:blipFill>
          <a:blip r:embed="rId2"/>
          <a:stretch>
            <a:fillRect/>
          </a:stretch>
        </p:blipFill>
        <p:spPr>
          <a:xfrm>
            <a:off x="4059044" y="574105"/>
            <a:ext cx="8392443" cy="4308287"/>
          </a:xfrm>
          <a:prstGeom prst="rect">
            <a:avLst/>
          </a:prstGeom>
        </p:spPr>
      </p:pic>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3" cstate="print"/>
          <a:srcRect/>
          <a:stretch>
            <a:fillRect/>
          </a:stretch>
        </p:blipFill>
        <p:spPr bwMode="auto">
          <a:xfrm>
            <a:off x="5755514" y="5227319"/>
            <a:ext cx="5561553" cy="1140530"/>
          </a:xfrm>
          <a:prstGeom prst="rect">
            <a:avLst/>
          </a:prstGeom>
          <a:noFill/>
          <a:ln w="9525">
            <a:noFill/>
            <a:miter lim="800000"/>
            <a:headEnd/>
            <a:tailEnd/>
          </a:ln>
        </p:spPr>
      </p:pic>
      <p:sp>
        <p:nvSpPr>
          <p:cNvPr id="8" name="TextBox 24"/>
          <p:cNvSpPr txBox="1">
            <a:spLocks noChangeArrowheads="1"/>
          </p:cNvSpPr>
          <p:nvPr/>
        </p:nvSpPr>
        <p:spPr bwMode="auto">
          <a:xfrm>
            <a:off x="4570216" y="1904477"/>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18</a:t>
            </a:r>
            <a:r>
              <a:rPr lang="en-US" sz="1600" b="1" baseline="30000" dirty="0">
                <a:solidFill>
                  <a:srgbClr val="FF0000"/>
                </a:solidFill>
              </a:rPr>
              <a:t>th</a:t>
            </a:r>
            <a:r>
              <a:rPr lang="en-US" sz="1600" b="1" dirty="0">
                <a:solidFill>
                  <a:srgbClr val="FF0000"/>
                </a:solidFill>
              </a:rPr>
              <a:t> Percentile</a:t>
            </a:r>
          </a:p>
        </p:txBody>
      </p:sp>
      <p:sp>
        <p:nvSpPr>
          <p:cNvPr id="9" name="TextBox 28"/>
          <p:cNvSpPr txBox="1">
            <a:spLocks noChangeArrowheads="1"/>
          </p:cNvSpPr>
          <p:nvPr/>
        </p:nvSpPr>
        <p:spPr bwMode="auto">
          <a:xfrm>
            <a:off x="5176751" y="3901422"/>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7</a:t>
            </a:r>
            <a:r>
              <a:rPr lang="en-US" sz="1600" b="1" baseline="30000" dirty="0">
                <a:solidFill>
                  <a:srgbClr val="FF0000"/>
                </a:solidFill>
              </a:rPr>
              <a:t>th</a:t>
            </a:r>
            <a:r>
              <a:rPr lang="en-US" sz="1600" b="1" dirty="0">
                <a:solidFill>
                  <a:srgbClr val="FF0000"/>
                </a:solidFill>
              </a:rPr>
              <a:t>Percentile</a:t>
            </a:r>
          </a:p>
        </p:txBody>
      </p:sp>
      <p:cxnSp>
        <p:nvCxnSpPr>
          <p:cNvPr id="10" name="Straight Arrow Connector 9"/>
          <p:cNvCxnSpPr>
            <a:cxnSpLocks/>
          </p:cNvCxnSpPr>
          <p:nvPr/>
        </p:nvCxnSpPr>
        <p:spPr bwMode="auto">
          <a:xfrm>
            <a:off x="6464675" y="4071025"/>
            <a:ext cx="76044" cy="305400"/>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24"/>
          <p:cNvSpPr txBox="1">
            <a:spLocks noChangeArrowheads="1"/>
          </p:cNvSpPr>
          <p:nvPr/>
        </p:nvSpPr>
        <p:spPr bwMode="auto">
          <a:xfrm>
            <a:off x="6415993" y="3577231"/>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3</a:t>
            </a:r>
            <a:r>
              <a:rPr lang="en-US" sz="1600" b="1" baseline="30000" dirty="0">
                <a:solidFill>
                  <a:srgbClr val="FF0000"/>
                </a:solidFill>
              </a:rPr>
              <a:t>rd</a:t>
            </a:r>
            <a:r>
              <a:rPr lang="en-US" sz="1600" b="1" dirty="0">
                <a:solidFill>
                  <a:srgbClr val="FF0000"/>
                </a:solidFill>
              </a:rPr>
              <a:t> Percentile</a:t>
            </a:r>
          </a:p>
        </p:txBody>
      </p:sp>
      <p:cxnSp>
        <p:nvCxnSpPr>
          <p:cNvPr id="12" name="Straight Arrow Connector 11"/>
          <p:cNvCxnSpPr>
            <a:cxnSpLocks/>
          </p:cNvCxnSpPr>
          <p:nvPr/>
        </p:nvCxnSpPr>
        <p:spPr bwMode="auto">
          <a:xfrm flipH="1">
            <a:off x="7124700" y="3855046"/>
            <a:ext cx="91393" cy="215653"/>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H="1">
            <a:off x="7644222" y="3850597"/>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24"/>
          <p:cNvSpPr txBox="1">
            <a:spLocks noChangeArrowheads="1"/>
          </p:cNvSpPr>
          <p:nvPr/>
        </p:nvSpPr>
        <p:spPr bwMode="auto">
          <a:xfrm>
            <a:off x="7655235" y="3623199"/>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16</a:t>
            </a:r>
            <a:r>
              <a:rPr lang="en-US" sz="1600" b="1" baseline="30000" dirty="0">
                <a:solidFill>
                  <a:srgbClr val="FF0000"/>
                </a:solidFill>
              </a:rPr>
              <a:t>th</a:t>
            </a:r>
            <a:r>
              <a:rPr lang="en-US" sz="1600" b="1" dirty="0">
                <a:solidFill>
                  <a:srgbClr val="FF0000"/>
                </a:solidFill>
              </a:rPr>
              <a:t>Percentile</a:t>
            </a:r>
          </a:p>
        </p:txBody>
      </p:sp>
      <p:sp>
        <p:nvSpPr>
          <p:cNvPr id="17" name="TextBox 24"/>
          <p:cNvSpPr txBox="1">
            <a:spLocks noChangeArrowheads="1"/>
          </p:cNvSpPr>
          <p:nvPr/>
        </p:nvSpPr>
        <p:spPr bwMode="auto">
          <a:xfrm>
            <a:off x="5605545" y="834238"/>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95</a:t>
            </a:r>
            <a:r>
              <a:rPr lang="en-US" sz="1600" b="1" baseline="30000" dirty="0">
                <a:solidFill>
                  <a:srgbClr val="FF0000"/>
                </a:solidFill>
              </a:rPr>
              <a:t>th</a:t>
            </a:r>
            <a:r>
              <a:rPr lang="en-US" sz="1600" b="1" dirty="0">
                <a:solidFill>
                  <a:srgbClr val="FF0000"/>
                </a:solidFill>
              </a:rPr>
              <a:t> Percentile</a:t>
            </a:r>
          </a:p>
        </p:txBody>
      </p:sp>
      <p:sp>
        <p:nvSpPr>
          <p:cNvPr id="18" name="TextBox 24"/>
          <p:cNvSpPr txBox="1">
            <a:spLocks noChangeArrowheads="1"/>
          </p:cNvSpPr>
          <p:nvPr/>
        </p:nvSpPr>
        <p:spPr bwMode="auto">
          <a:xfrm>
            <a:off x="8648700" y="2458626"/>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53</a:t>
            </a:r>
            <a:r>
              <a:rPr lang="en-US" sz="1600" b="1" baseline="30000" dirty="0">
                <a:solidFill>
                  <a:srgbClr val="FF0000"/>
                </a:solidFill>
              </a:rPr>
              <a:t>rd</a:t>
            </a:r>
            <a:r>
              <a:rPr lang="en-US" sz="1600" b="1" dirty="0">
                <a:solidFill>
                  <a:srgbClr val="FF0000"/>
                </a:solidFill>
              </a:rPr>
              <a:t> Percentile</a:t>
            </a:r>
          </a:p>
        </p:txBody>
      </p:sp>
      <p:cxnSp>
        <p:nvCxnSpPr>
          <p:cNvPr id="16" name="Straight Arrow Connector 15">
            <a:extLst>
              <a:ext uri="{FF2B5EF4-FFF2-40B4-BE49-F238E27FC236}">
                <a16:creationId xmlns:a16="http://schemas.microsoft.com/office/drawing/2014/main" id="{283FF502-E1B8-AD97-592D-508950B79F23}"/>
              </a:ext>
            </a:extLst>
          </p:cNvPr>
          <p:cNvCxnSpPr/>
          <p:nvPr/>
        </p:nvCxnSpPr>
        <p:spPr bwMode="auto">
          <a:xfrm flipH="1">
            <a:off x="9255435" y="2673871"/>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9" name="TextBox 28">
            <a:extLst>
              <a:ext uri="{FF2B5EF4-FFF2-40B4-BE49-F238E27FC236}">
                <a16:creationId xmlns:a16="http://schemas.microsoft.com/office/drawing/2014/main" id="{98CBBC6A-0609-9D56-D73B-5154C45A8757}"/>
              </a:ext>
            </a:extLst>
          </p:cNvPr>
          <p:cNvSpPr txBox="1">
            <a:spLocks noChangeArrowheads="1"/>
          </p:cNvSpPr>
          <p:nvPr/>
        </p:nvSpPr>
        <p:spPr bwMode="auto">
          <a:xfrm>
            <a:off x="9573042" y="3753168"/>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4</a:t>
            </a:r>
            <a:r>
              <a:rPr lang="en-US" sz="1600" b="1" baseline="30000" dirty="0">
                <a:solidFill>
                  <a:srgbClr val="FF0000"/>
                </a:solidFill>
              </a:rPr>
              <a:t>th</a:t>
            </a:r>
            <a:r>
              <a:rPr lang="en-US" sz="1600" b="1" dirty="0">
                <a:solidFill>
                  <a:srgbClr val="FF0000"/>
                </a:solidFill>
              </a:rPr>
              <a:t>Percentile</a:t>
            </a:r>
          </a:p>
        </p:txBody>
      </p:sp>
      <p:cxnSp>
        <p:nvCxnSpPr>
          <p:cNvPr id="20" name="Straight Arrow Connector 19">
            <a:extLst>
              <a:ext uri="{FF2B5EF4-FFF2-40B4-BE49-F238E27FC236}">
                <a16:creationId xmlns:a16="http://schemas.microsoft.com/office/drawing/2014/main" id="{4E722262-3BBF-6641-BD94-84693DA77CCC}"/>
              </a:ext>
            </a:extLst>
          </p:cNvPr>
          <p:cNvCxnSpPr>
            <a:cxnSpLocks/>
          </p:cNvCxnSpPr>
          <p:nvPr/>
        </p:nvCxnSpPr>
        <p:spPr bwMode="auto">
          <a:xfrm>
            <a:off x="10744459" y="3969670"/>
            <a:ext cx="76044" cy="305400"/>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122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Water Supply Summary</a:t>
            </a:r>
            <a:endParaRPr lang="en-US" dirty="0"/>
          </a:p>
        </p:txBody>
      </p:sp>
      <p:sp>
        <p:nvSpPr>
          <p:cNvPr id="3" name="Content Placeholder 2"/>
          <p:cNvSpPr>
            <a:spLocks noGrp="1"/>
          </p:cNvSpPr>
          <p:nvPr>
            <p:ph idx="1"/>
          </p:nvPr>
        </p:nvSpPr>
        <p:spPr>
          <a:xfrm>
            <a:off x="1097280" y="1845734"/>
            <a:ext cx="10058400" cy="4431498"/>
          </a:xfrm>
        </p:spPr>
        <p:txBody>
          <a:bodyPr>
            <a:normAutofit/>
          </a:bodyPr>
          <a:lstStyle/>
          <a:p>
            <a:pPr>
              <a:buFont typeface="Wingdings" panose="05000000000000000000" pitchFamily="2" charset="2"/>
              <a:buChar char="Ø"/>
            </a:pPr>
            <a:r>
              <a:rPr lang="en-US" dirty="0"/>
              <a:t>Lake McConaughy is currently 55.7 percent of capacity and has been slowly rising due to some downstream maintenance and the end of the irrigation season.</a:t>
            </a:r>
          </a:p>
          <a:p>
            <a:pPr marL="0" indent="0">
              <a:buNone/>
            </a:pPr>
            <a:endParaRPr lang="en-US" dirty="0"/>
          </a:p>
          <a:p>
            <a:pPr>
              <a:buFont typeface="Wingdings" panose="05000000000000000000" pitchFamily="2" charset="2"/>
              <a:buChar char="Ø"/>
            </a:pPr>
            <a:r>
              <a:rPr lang="en-US" dirty="0"/>
              <a:t>Upstream reservoirs in Wyoming are reducing capacity for this time of year with most sending water downstream in preparation for the winter.  </a:t>
            </a:r>
          </a:p>
          <a:p>
            <a:pPr>
              <a:buFont typeface="Wingdings" panose="05000000000000000000" pitchFamily="2" charset="2"/>
              <a:buChar char="Ø"/>
            </a:pPr>
            <a:endParaRPr lang="en-US" dirty="0"/>
          </a:p>
          <a:p>
            <a:pPr>
              <a:buFont typeface="Wingdings" panose="05000000000000000000" pitchFamily="2" charset="2"/>
              <a:buChar char="Ø"/>
            </a:pPr>
            <a:r>
              <a:rPr lang="en-US" dirty="0"/>
              <a:t>The Republican River basin reservoirs all have less water in storage than in July as the irrigation season utilized these reservoirs, especially in the drier south-central portion of the state.  </a:t>
            </a:r>
          </a:p>
          <a:p>
            <a:pPr>
              <a:buFont typeface="Wingdings" panose="05000000000000000000" pitchFamily="2" charset="2"/>
              <a:buChar char="Ø"/>
            </a:pPr>
            <a:endParaRPr lang="en-US" dirty="0"/>
          </a:p>
          <a:p>
            <a:pPr>
              <a:buFont typeface="Wingdings" panose="05000000000000000000" pitchFamily="2" charset="2"/>
              <a:buChar char="Ø"/>
            </a:pPr>
            <a:r>
              <a:rPr lang="en-US" dirty="0"/>
              <a:t>Harlan County Reservoir is holding about 36,000 acre-feet less water now than in July and is also holding about 32,000 acre-feet less than the historical average for this time of year.</a:t>
            </a:r>
          </a:p>
          <a:p>
            <a:pPr marL="0" indent="0">
              <a:buNone/>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601327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8530" y="3264258"/>
            <a:ext cx="6096000" cy="1754326"/>
          </a:xfrm>
          <a:prstGeom prst="rect">
            <a:avLst/>
          </a:prstGeom>
        </p:spPr>
        <p:txBody>
          <a:bodyPr>
            <a:spAutoFit/>
          </a:bodyPr>
          <a:lstStyle/>
          <a:p>
            <a:pPr marL="342900" indent="-342900" algn="ctr">
              <a:lnSpc>
                <a:spcPct val="90000"/>
              </a:lnSpc>
              <a:spcBef>
                <a:spcPct val="0"/>
              </a:spcBef>
              <a:buFontTx/>
              <a:buChar char=" "/>
            </a:pPr>
            <a:r>
              <a:rPr lang="en-US" sz="4000" b="1" dirty="0">
                <a:solidFill>
                  <a:srgbClr val="663300"/>
                </a:solidFill>
              </a:rPr>
              <a:t>Brian Fuchs</a:t>
            </a:r>
          </a:p>
          <a:p>
            <a:pPr algn="ctr">
              <a:lnSpc>
                <a:spcPct val="90000"/>
              </a:lnSpc>
              <a:spcBef>
                <a:spcPct val="0"/>
              </a:spcBef>
            </a:pPr>
            <a:r>
              <a:rPr lang="en-US" sz="4000" b="1" dirty="0">
                <a:solidFill>
                  <a:srgbClr val="663300"/>
                </a:solidFill>
              </a:rPr>
              <a:t>    </a:t>
            </a:r>
            <a:r>
              <a:rPr lang="en-US" sz="4000" b="1" dirty="0">
                <a:solidFill>
                  <a:srgbClr val="663300"/>
                </a:solidFill>
                <a:hlinkClick r:id="rId3"/>
              </a:rPr>
              <a:t>bfuchs2@unl.edu</a:t>
            </a:r>
            <a:endParaRPr lang="en-US" sz="4000" b="1" dirty="0">
              <a:solidFill>
                <a:srgbClr val="663300"/>
              </a:solidFill>
            </a:endParaRPr>
          </a:p>
          <a:p>
            <a:pPr algn="ctr">
              <a:lnSpc>
                <a:spcPct val="90000"/>
              </a:lnSpc>
              <a:spcBef>
                <a:spcPct val="0"/>
              </a:spcBef>
            </a:pPr>
            <a:r>
              <a:rPr lang="en-US" sz="4000" b="1" dirty="0">
                <a:solidFill>
                  <a:srgbClr val="663300"/>
                </a:solidFill>
              </a:rPr>
              <a:t>    402-472-6775</a:t>
            </a:r>
          </a:p>
        </p:txBody>
      </p:sp>
      <p:sp>
        <p:nvSpPr>
          <p:cNvPr id="3" name="Rectangle 2"/>
          <p:cNvSpPr/>
          <p:nvPr/>
        </p:nvSpPr>
        <p:spPr>
          <a:xfrm>
            <a:off x="3048000" y="5340193"/>
            <a:ext cx="6096000" cy="840230"/>
          </a:xfrm>
          <a:prstGeom prst="rect">
            <a:avLst/>
          </a:prstGeom>
        </p:spPr>
        <p:txBody>
          <a:bodyPr>
            <a:spAutoFit/>
          </a:bodyPr>
          <a:lstStyle/>
          <a:p>
            <a:pPr marL="342900" indent="-342900" algn="ctr">
              <a:lnSpc>
                <a:spcPct val="90000"/>
              </a:lnSpc>
              <a:spcBef>
                <a:spcPct val="0"/>
              </a:spcBef>
              <a:buFontTx/>
              <a:buChar char=" "/>
            </a:pPr>
            <a:r>
              <a:rPr lang="en-US" b="1" dirty="0">
                <a:solidFill>
                  <a:srgbClr val="663300"/>
                </a:solidFill>
              </a:rPr>
              <a:t>National Drought Mitigation Center</a:t>
            </a:r>
          </a:p>
          <a:p>
            <a:pPr marL="342900" indent="-342900" algn="ctr">
              <a:lnSpc>
                <a:spcPct val="90000"/>
              </a:lnSpc>
              <a:spcBef>
                <a:spcPct val="0"/>
              </a:spcBef>
              <a:buFontTx/>
              <a:buChar char=" "/>
            </a:pPr>
            <a:r>
              <a:rPr lang="en-US" b="1" dirty="0">
                <a:solidFill>
                  <a:srgbClr val="663300"/>
                </a:solidFill>
              </a:rPr>
              <a:t>School of Natural Resources</a:t>
            </a:r>
          </a:p>
          <a:p>
            <a:pPr marL="342900" indent="-342900" algn="ctr">
              <a:lnSpc>
                <a:spcPct val="90000"/>
              </a:lnSpc>
              <a:spcBef>
                <a:spcPct val="0"/>
              </a:spcBef>
              <a:buFontTx/>
              <a:buChar char=" "/>
            </a:pPr>
            <a:r>
              <a:rPr lang="en-US" b="1" dirty="0">
                <a:solidFill>
                  <a:srgbClr val="663300"/>
                </a:solidFill>
              </a:rPr>
              <a:t>University of Nebraska-Lincoln</a:t>
            </a:r>
          </a:p>
        </p:txBody>
      </p:sp>
    </p:spTree>
    <p:extLst>
      <p:ext uri="{BB962C8B-B14F-4D97-AF65-F5344CB8AC3E}">
        <p14:creationId xmlns:p14="http://schemas.microsoft.com/office/powerpoint/2010/main" val="1643809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7869051A-CC68-55F1-5F80-B7A9C92FF9B5}"/>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386524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3A2A77-A20A-E4B8-FFE5-B0A4559EB51B}"/>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Oval 4"/>
          <p:cNvSpPr/>
          <p:nvPr/>
        </p:nvSpPr>
        <p:spPr>
          <a:xfrm>
            <a:off x="5092116" y="469557"/>
            <a:ext cx="2055303" cy="238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805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D4970-FB22-C36D-147F-EC2CA0AEC4AB}"/>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2158841"/>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3225006"/>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E8FE39B-F3A6-4D94-93F3-A6778A273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198" y="1408509"/>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012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6" name="Picture 5">
            <a:extLst>
              <a:ext uri="{FF2B5EF4-FFF2-40B4-BE49-F238E27FC236}">
                <a16:creationId xmlns:a16="http://schemas.microsoft.com/office/drawing/2014/main" id="{A2E8B6FC-2B49-E504-2AB4-8ACCFB079FC4}"/>
              </a:ext>
            </a:extLst>
          </p:cNvPr>
          <p:cNvPicPr>
            <a:picLocks noChangeAspect="1"/>
          </p:cNvPicPr>
          <p:nvPr/>
        </p:nvPicPr>
        <p:blipFill>
          <a:blip r:embed="rId2"/>
          <a:stretch>
            <a:fillRect/>
          </a:stretch>
        </p:blipFill>
        <p:spPr>
          <a:xfrm>
            <a:off x="0" y="158753"/>
            <a:ext cx="12170118" cy="3338209"/>
          </a:xfrm>
          <a:prstGeom prst="rect">
            <a:avLst/>
          </a:prstGeom>
        </p:spPr>
      </p:pic>
      <p:pic>
        <p:nvPicPr>
          <p:cNvPr id="9" name="Picture 8">
            <a:extLst>
              <a:ext uri="{FF2B5EF4-FFF2-40B4-BE49-F238E27FC236}">
                <a16:creationId xmlns:a16="http://schemas.microsoft.com/office/drawing/2014/main" id="{E952C366-449F-EA32-430F-3F2834F36DA0}"/>
              </a:ext>
            </a:extLst>
          </p:cNvPr>
          <p:cNvPicPr>
            <a:picLocks noChangeAspect="1"/>
          </p:cNvPicPr>
          <p:nvPr/>
        </p:nvPicPr>
        <p:blipFill>
          <a:blip r:embed="rId3"/>
          <a:stretch>
            <a:fillRect/>
          </a:stretch>
        </p:blipFill>
        <p:spPr>
          <a:xfrm>
            <a:off x="2382706" y="3010948"/>
            <a:ext cx="1380015" cy="252442"/>
          </a:xfrm>
          <a:prstGeom prst="rect">
            <a:avLst/>
          </a:prstGeom>
        </p:spPr>
      </p:pic>
      <p:pic>
        <p:nvPicPr>
          <p:cNvPr id="11" name="Picture 10">
            <a:extLst>
              <a:ext uri="{FF2B5EF4-FFF2-40B4-BE49-F238E27FC236}">
                <a16:creationId xmlns:a16="http://schemas.microsoft.com/office/drawing/2014/main" id="{FF02B953-5DB1-E22B-D625-A957E9FA4899}"/>
              </a:ext>
            </a:extLst>
          </p:cNvPr>
          <p:cNvPicPr>
            <a:picLocks noChangeAspect="1"/>
          </p:cNvPicPr>
          <p:nvPr/>
        </p:nvPicPr>
        <p:blipFill>
          <a:blip r:embed="rId4"/>
          <a:stretch>
            <a:fillRect/>
          </a:stretch>
        </p:blipFill>
        <p:spPr>
          <a:xfrm>
            <a:off x="9196081" y="2993135"/>
            <a:ext cx="1576358" cy="258052"/>
          </a:xfrm>
          <a:prstGeom prst="rect">
            <a:avLst/>
          </a:prstGeom>
        </p:spPr>
      </p:pic>
      <p:pic>
        <p:nvPicPr>
          <p:cNvPr id="13" name="Picture 12">
            <a:extLst>
              <a:ext uri="{FF2B5EF4-FFF2-40B4-BE49-F238E27FC236}">
                <a16:creationId xmlns:a16="http://schemas.microsoft.com/office/drawing/2014/main" id="{1FCCB194-01A6-988C-2E78-DA70323DE6C8}"/>
              </a:ext>
            </a:extLst>
          </p:cNvPr>
          <p:cNvPicPr>
            <a:picLocks noChangeAspect="1"/>
          </p:cNvPicPr>
          <p:nvPr/>
        </p:nvPicPr>
        <p:blipFill>
          <a:blip r:embed="rId5"/>
          <a:stretch>
            <a:fillRect/>
          </a:stretch>
        </p:blipFill>
        <p:spPr>
          <a:xfrm>
            <a:off x="24309" y="3472267"/>
            <a:ext cx="12167691" cy="2305634"/>
          </a:xfrm>
          <a:prstGeom prst="rect">
            <a:avLst/>
          </a:prstGeom>
        </p:spPr>
      </p:pic>
    </p:spTree>
    <p:extLst>
      <p:ext uri="{BB962C8B-B14F-4D97-AF65-F5344CB8AC3E}">
        <p14:creationId xmlns:p14="http://schemas.microsoft.com/office/powerpoint/2010/main" val="368933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61951A-4B77-27DF-0D9A-8CF2BBD7C37B}"/>
              </a:ext>
            </a:extLst>
          </p:cNvPr>
          <p:cNvPicPr>
            <a:picLocks noChangeAspect="1"/>
          </p:cNvPicPr>
          <p:nvPr/>
        </p:nvPicPr>
        <p:blipFill>
          <a:blip r:embed="rId2"/>
          <a:stretch>
            <a:fillRect/>
          </a:stretch>
        </p:blipFill>
        <p:spPr>
          <a:xfrm>
            <a:off x="0" y="3931636"/>
            <a:ext cx="12192000" cy="2322815"/>
          </a:xfrm>
          <a:prstGeom prst="rect">
            <a:avLst/>
          </a:prstGeom>
        </p:spPr>
      </p:pic>
      <p:sp>
        <p:nvSpPr>
          <p:cNvPr id="2" name="Footer Placeholder 1">
            <a:extLst>
              <a:ext uri="{FF2B5EF4-FFF2-40B4-BE49-F238E27FC236}">
                <a16:creationId xmlns:a16="http://schemas.microsoft.com/office/drawing/2014/main" id="{0CA4BFC1-E0C9-4D0C-8623-55F3F5162ADE}"/>
              </a:ext>
            </a:extLst>
          </p:cNvPr>
          <p:cNvSpPr>
            <a:spLocks noGrp="1"/>
          </p:cNvSpPr>
          <p:nvPr>
            <p:ph type="ftr" sz="quarter" idx="11"/>
          </p:nvPr>
        </p:nvSpPr>
        <p:spPr/>
        <p:txBody>
          <a:bodyPr/>
          <a:lstStyle/>
          <a:p>
            <a:r>
              <a:rPr lang="en-US"/>
              <a:t>NATIONAL DROUGHT MITIGATION CENTER</a:t>
            </a:r>
            <a:endParaRPr lang="en-US" dirty="0"/>
          </a:p>
        </p:txBody>
      </p:sp>
      <p:sp>
        <p:nvSpPr>
          <p:cNvPr id="8" name="Arrow: Right 7">
            <a:extLst>
              <a:ext uri="{FF2B5EF4-FFF2-40B4-BE49-F238E27FC236}">
                <a16:creationId xmlns:a16="http://schemas.microsoft.com/office/drawing/2014/main" id="{2B3AD066-346D-4D08-A4B9-5427462A21A5}"/>
              </a:ext>
            </a:extLst>
          </p:cNvPr>
          <p:cNvSpPr/>
          <p:nvPr/>
        </p:nvSpPr>
        <p:spPr>
          <a:xfrm>
            <a:off x="1826326" y="5093043"/>
            <a:ext cx="405151" cy="1342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7C1CD2-3386-48A1-A7C1-70279F5FD5BF}"/>
              </a:ext>
            </a:extLst>
          </p:cNvPr>
          <p:cNvSpPr txBox="1"/>
          <p:nvPr/>
        </p:nvSpPr>
        <p:spPr>
          <a:xfrm>
            <a:off x="7281" y="5093043"/>
            <a:ext cx="2108118" cy="369332"/>
          </a:xfrm>
          <a:prstGeom prst="rect">
            <a:avLst/>
          </a:prstGeom>
          <a:noFill/>
        </p:spPr>
        <p:txBody>
          <a:bodyPr wrap="square" rtlCol="0">
            <a:spAutoFit/>
          </a:bodyPr>
          <a:lstStyle/>
          <a:p>
            <a:r>
              <a:rPr lang="en-US" b="1" dirty="0">
                <a:solidFill>
                  <a:srgbClr val="FF0000"/>
                </a:solidFill>
              </a:rPr>
              <a:t>Last CARC meeting</a:t>
            </a:r>
          </a:p>
        </p:txBody>
      </p:sp>
      <p:pic>
        <p:nvPicPr>
          <p:cNvPr id="5" name="Picture 4">
            <a:extLst>
              <a:ext uri="{FF2B5EF4-FFF2-40B4-BE49-F238E27FC236}">
                <a16:creationId xmlns:a16="http://schemas.microsoft.com/office/drawing/2014/main" id="{5C3EEB57-91E2-0F35-A345-52B6ED72583D}"/>
              </a:ext>
            </a:extLst>
          </p:cNvPr>
          <p:cNvPicPr>
            <a:picLocks noChangeAspect="1"/>
          </p:cNvPicPr>
          <p:nvPr/>
        </p:nvPicPr>
        <p:blipFill>
          <a:blip r:embed="rId3"/>
          <a:stretch>
            <a:fillRect/>
          </a:stretch>
        </p:blipFill>
        <p:spPr>
          <a:xfrm>
            <a:off x="0" y="134986"/>
            <a:ext cx="12192000" cy="3200444"/>
          </a:xfrm>
          <a:prstGeom prst="rect">
            <a:avLst/>
          </a:prstGeom>
        </p:spPr>
      </p:pic>
      <p:pic>
        <p:nvPicPr>
          <p:cNvPr id="10" name="Picture 9">
            <a:extLst>
              <a:ext uri="{FF2B5EF4-FFF2-40B4-BE49-F238E27FC236}">
                <a16:creationId xmlns:a16="http://schemas.microsoft.com/office/drawing/2014/main" id="{52479D38-E9B2-531F-1F2D-BDBD4F6CBC21}"/>
              </a:ext>
            </a:extLst>
          </p:cNvPr>
          <p:cNvPicPr>
            <a:picLocks noChangeAspect="1"/>
          </p:cNvPicPr>
          <p:nvPr/>
        </p:nvPicPr>
        <p:blipFill>
          <a:blip r:embed="rId4"/>
          <a:stretch>
            <a:fillRect/>
          </a:stretch>
        </p:blipFill>
        <p:spPr>
          <a:xfrm>
            <a:off x="2614710" y="2897634"/>
            <a:ext cx="1071475" cy="263661"/>
          </a:xfrm>
          <a:prstGeom prst="rect">
            <a:avLst/>
          </a:prstGeom>
        </p:spPr>
      </p:pic>
      <p:pic>
        <p:nvPicPr>
          <p:cNvPr id="12" name="Picture 11">
            <a:extLst>
              <a:ext uri="{FF2B5EF4-FFF2-40B4-BE49-F238E27FC236}">
                <a16:creationId xmlns:a16="http://schemas.microsoft.com/office/drawing/2014/main" id="{AC2B5E49-A45F-03BD-8939-CB5C31653AFF}"/>
              </a:ext>
            </a:extLst>
          </p:cNvPr>
          <p:cNvPicPr>
            <a:picLocks noChangeAspect="1"/>
          </p:cNvPicPr>
          <p:nvPr/>
        </p:nvPicPr>
        <p:blipFill>
          <a:blip r:embed="rId5"/>
          <a:stretch>
            <a:fillRect/>
          </a:stretch>
        </p:blipFill>
        <p:spPr>
          <a:xfrm>
            <a:off x="9369176" y="2922923"/>
            <a:ext cx="1436113" cy="286101"/>
          </a:xfrm>
          <a:prstGeom prst="rect">
            <a:avLst/>
          </a:prstGeom>
        </p:spPr>
      </p:pic>
    </p:spTree>
    <p:extLst>
      <p:ext uri="{BB962C8B-B14F-4D97-AF65-F5344CB8AC3E}">
        <p14:creationId xmlns:p14="http://schemas.microsoft.com/office/powerpoint/2010/main" val="1676382176"/>
      </p:ext>
    </p:extLst>
  </p:cSld>
  <p:clrMapOvr>
    <a:masterClrMapping/>
  </p:clrMapOvr>
</p:sld>
</file>

<file path=ppt/theme/theme1.xml><?xml version="1.0" encoding="utf-8"?>
<a:theme xmlns:a="http://schemas.openxmlformats.org/drawingml/2006/main" name="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2.xml><?xml version="1.0" encoding="utf-8"?>
<a:theme xmlns:a="http://schemas.openxmlformats.org/drawingml/2006/main" name="NDMC &amp; N logo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7C15742D885845AF19BB951C99F74B" ma:contentTypeVersion="13" ma:contentTypeDescription="Create a new document." ma:contentTypeScope="" ma:versionID="a89a40f5d706b8265e510c96a14aec1d">
  <xsd:schema xmlns:xsd="http://www.w3.org/2001/XMLSchema" xmlns:xs="http://www.w3.org/2001/XMLSchema" xmlns:p="http://schemas.microsoft.com/office/2006/metadata/properties" xmlns:ns3="61aaab98-e482-4d53-b839-f2c7687d8925" xmlns:ns4="a62a64fa-d901-4057-a68d-dced9bd3f0bc" targetNamespace="http://schemas.microsoft.com/office/2006/metadata/properties" ma:root="true" ma:fieldsID="279f743310ae97361e345e9f3c62abe8" ns3:_="" ns4:_="">
    <xsd:import namespace="61aaab98-e482-4d53-b839-f2c7687d8925"/>
    <xsd:import namespace="a62a64fa-d901-4057-a68d-dced9bd3f0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aab98-e482-4d53-b839-f2c7687d892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2a64fa-d901-4057-a68d-dced9bd3f0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A4CAE3-E96F-4579-BEA5-7859ED78F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aab98-e482-4d53-b839-f2c7687d8925"/>
    <ds:schemaRef ds:uri="a62a64fa-d901-4057-a68d-dced9bd3f0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369626-A667-4409-81E1-9A6E0073B81F}">
  <ds:schemaRefs>
    <ds:schemaRef ds:uri="http://schemas.microsoft.com/sharepoint/v3/contenttype/forms"/>
  </ds:schemaRefs>
</ds:datastoreItem>
</file>

<file path=customXml/itemProps3.xml><?xml version="1.0" encoding="utf-8"?>
<ds:datastoreItem xmlns:ds="http://schemas.openxmlformats.org/officeDocument/2006/customXml" ds:itemID="{AF9A45CF-A59F-48BF-9FED-85D2D8C2F845}">
  <ds:schemaRefs>
    <ds:schemaRef ds:uri="http://schemas.microsoft.com/office/2006/metadata/properties"/>
    <ds:schemaRef ds:uri="http://purl.org/dc/elements/1.1/"/>
    <ds:schemaRef ds:uri="http://schemas.microsoft.com/office/2006/documentManagement/types"/>
    <ds:schemaRef ds:uri="a62a64fa-d901-4057-a68d-dced9bd3f0bc"/>
    <ds:schemaRef ds:uri="http://schemas.openxmlformats.org/package/2006/metadata/core-properties"/>
    <ds:schemaRef ds:uri="http://purl.org/dc/terms/"/>
    <ds:schemaRef ds:uri="http://schemas.microsoft.com/office/infopath/2007/PartnerControls"/>
    <ds:schemaRef ds:uri="61aaab98-e482-4d53-b839-f2c7687d892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NDMC PowerPoint</Template>
  <TotalTime>2176</TotalTime>
  <Words>1184</Words>
  <Application>Microsoft Office PowerPoint</Application>
  <PresentationFormat>Widescreen</PresentationFormat>
  <Paragraphs>139</Paragraphs>
  <Slides>43</Slides>
  <Notes>0</Notes>
  <HiddenSlides>5</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Arial</vt:lpstr>
      <vt:lpstr>Calibri</vt:lpstr>
      <vt:lpstr>Calibri Light</vt:lpstr>
      <vt:lpstr>Wingdings</vt:lpstr>
      <vt:lpstr>Retrospect</vt:lpstr>
      <vt:lpstr>NDMC &amp; N logo (Blue)</vt:lpstr>
      <vt:lpstr>Nebraska Drought Conditions: CARC Update November 7, 2023</vt:lpstr>
      <vt:lpstr>Regional Climatic and Drought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Departure from Normal Temperatures over the last 30 days</vt:lpstr>
      <vt:lpstr>Departure from Normal Temperatures over the last 60 days</vt:lpstr>
      <vt:lpstr>Departure from Normal Temperatures for the Calendar Year</vt:lpstr>
      <vt:lpstr>Percent of Normal Precipitation over the last 30 days</vt:lpstr>
      <vt:lpstr>Percent of Normal Precipitation over the last 60 days</vt:lpstr>
      <vt:lpstr>Percent of Normal Precipitation over the last 90 days</vt:lpstr>
      <vt:lpstr>Percent of Normal Precipitation for the calendar year</vt:lpstr>
      <vt:lpstr>Percent of Normal Since April 1 2023 (growing season)</vt:lpstr>
      <vt:lpstr>NLDAS Soil Moisture Model:  Current Soil Moisture Anomaly</vt:lpstr>
      <vt:lpstr>NASA GRACE-Based Root Zone Soil Moisture</vt:lpstr>
      <vt:lpstr>PowerPoint Presentation</vt:lpstr>
      <vt:lpstr>NOAA’s Official 3-Month Outlook</vt:lpstr>
      <vt:lpstr>PowerPoint Presentation</vt:lpstr>
      <vt:lpstr>Anticipated El Nino Development?</vt:lpstr>
      <vt:lpstr>What does a typical El Nino pattern mean?</vt:lpstr>
      <vt:lpstr>Climate/Drought Summary</vt:lpstr>
      <vt:lpstr>Nebraska Water Supply Update… </vt:lpstr>
      <vt:lpstr>PowerPoint Presentation</vt:lpstr>
      <vt:lpstr>PowerPoint Presentation</vt:lpstr>
      <vt:lpstr>November 2023CARC Meeting </vt:lpstr>
      <vt:lpstr>PowerPoint Presentation</vt:lpstr>
      <vt:lpstr>Lake McConaughy </vt:lpstr>
      <vt:lpstr>PowerPoint Presentation</vt:lpstr>
      <vt:lpstr>PowerPoint Presentation</vt:lpstr>
      <vt:lpstr>North Platte Basin data</vt:lpstr>
      <vt:lpstr>North Platte River Basin Inflow</vt:lpstr>
      <vt:lpstr>North Platte River Basin Storage</vt:lpstr>
      <vt:lpstr>North Platte River Basin</vt:lpstr>
      <vt:lpstr>Republican River Basin</vt:lpstr>
      <vt:lpstr>Republican River Basin</vt:lpstr>
      <vt:lpstr>14-day average streamflow compared to historical streamflow for the day of year </vt:lpstr>
      <vt:lpstr>14-day average streamflow compared to historical streamflow for the day of year </vt:lpstr>
      <vt:lpstr>Water Supply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Fuchs</dc:creator>
  <cp:lastModifiedBy>Evert, Holle</cp:lastModifiedBy>
  <cp:revision>144</cp:revision>
  <dcterms:created xsi:type="dcterms:W3CDTF">2017-06-20T13:45:32Z</dcterms:created>
  <dcterms:modified xsi:type="dcterms:W3CDTF">2023-11-07T15:40:00Z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0x010100E77C15742D885845AF19BB951C99F74B</vt:lpwstr>
  </property>
</Properties>
</file>